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14D62-C15F-9F7A-6AD3-D62DCF054A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24AD2F-3112-8479-9F6B-76E7DB5917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E4F37-4996-1F15-48F0-307419279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08CD-09FD-4A1E-8E36-21F889D86D92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2F4BD-5971-5C64-9F89-65FB5556E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02F51-911F-D8C0-2691-97498EA8C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7151-D635-41A3-8EFD-F70E664D0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04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CEFB1-4E54-B392-16F4-D124EC777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A8F7C5-15EA-C064-12DF-5F80A8032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25EE7-491F-99D1-6A47-87DF8FD4F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08CD-09FD-4A1E-8E36-21F889D86D92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B3989-32D6-D5D1-B8F6-F60EFEA8A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C8C25-BEEC-EAB8-65B5-44512F402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7151-D635-41A3-8EFD-F70E664D0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8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22D7EC-9E29-FBCF-96FA-1AAD99BA33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05C99-E173-A819-D739-F716D3FE5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6C98E-CE57-9080-46E7-67611595E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08CD-09FD-4A1E-8E36-21F889D86D92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6E1E0-1298-5B7A-4EDD-BFBFBFAF6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09236-2068-0729-F59F-C3FB53399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7151-D635-41A3-8EFD-F70E664D0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1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9E284-1081-E69C-636D-90CDEF340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EF7C7-E0CE-AD97-49D4-9F5F226F8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5EBB1-10AA-0B25-A6DD-2433BB52D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08CD-09FD-4A1E-8E36-21F889D86D92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108AB-6A3B-C7A0-1F59-F48303859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940A2-2011-2B8D-C7D9-367A6BEC7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7151-D635-41A3-8EFD-F70E664D0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7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BABB0-A359-E36C-0139-1F7F16C22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6B82B-1ADE-1D75-CE30-118584EDB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788C0-26DD-B1E9-15FF-6AB148288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08CD-09FD-4A1E-8E36-21F889D86D92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DB4C8-43A9-5066-D897-4D6834F34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7B8FD-83FB-9232-BAAE-2EA7770F5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7151-D635-41A3-8EFD-F70E664D0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8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6CF24-F97A-EEC6-9FD5-59D90FA53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F8DD3-E39A-530F-7397-403F795C9A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F6EC3E-5820-D70C-FE67-B16E06281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EF98B3-BB25-4078-08F4-2C32910EC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08CD-09FD-4A1E-8E36-21F889D86D92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84C30-16E8-2E9F-6640-980651403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4C258D-81AD-753D-50AB-3BD30505A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7151-D635-41A3-8EFD-F70E664D0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4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51DDF-BF77-FCBA-F0C9-C88D58655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61C97-BFD3-3ABE-70E7-1773697F2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254235-010B-98CD-DB6B-C084A7A11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9790C0-8317-E5B9-B47B-6B9CC283A7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C574EC-D6F2-1AE4-D36F-F761BFF04C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2BF547-7878-D592-D7ED-A8BEDEE95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08CD-09FD-4A1E-8E36-21F889D86D92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5246FE-76CB-CF21-06DC-668CD963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8DB928-13F4-9897-8BA7-ED38FF002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7151-D635-41A3-8EFD-F70E664D0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5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033DD-8EB7-4F14-9D30-E2C8B3529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AA82E6-3087-66C0-2EF9-466688354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08CD-09FD-4A1E-8E36-21F889D86D92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08ED29-E114-2951-D5F9-A683F426C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BB9AFC-5BCB-C8C2-511B-D9830226C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7151-D635-41A3-8EFD-F70E664D0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3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BD26A5-8701-0BE8-B3FC-3E52EC003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08CD-09FD-4A1E-8E36-21F889D86D92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BCB1F0-5F07-7111-8BAE-465A8930B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78E061-1973-0063-C4B3-7FE39CBB9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7151-D635-41A3-8EFD-F70E664D0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8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8040F-420F-C066-8707-171FEE4AE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8AABF-A5E1-E16C-2809-2F782D961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CE8CAE-7ECA-E714-3B5B-0F64DB039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60972-92F5-BDE4-0FD2-B1C924948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08CD-09FD-4A1E-8E36-21F889D86D92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E6D543-184F-205F-9C28-DA104ED58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812A6-0343-280A-DBCE-BAA54F70F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7151-D635-41A3-8EFD-F70E664D0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5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E29D3-3974-8024-6997-926AB2510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9D58D6-62EF-55F5-C18A-AE1FCF723D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BF43F-1EF7-3EAD-16B4-292474DC8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ECDB1-E13B-4D1D-52A6-1DD6927A0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08CD-09FD-4A1E-8E36-21F889D86D92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65EF1B-D452-FFA3-4A6B-CB82864FE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E63FC-6550-F94E-C365-EC70F11E6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7151-D635-41A3-8EFD-F70E664D0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7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4B1CE8-DD9F-7F20-A148-5ADAAF141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5A5C9-92F6-4DF8-49A7-C7F563C9B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9EB73-F7D4-F4D2-C0DD-1D9BB40E4C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308CD-09FD-4A1E-8E36-21F889D86D92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92903-9155-71E6-E3EE-7CB603A26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E0622-F22D-5048-E20C-C4208E4026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37151-D635-41A3-8EFD-F70E664D0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2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">
            <a:extLst>
              <a:ext uri="{FF2B5EF4-FFF2-40B4-BE49-F238E27FC236}">
                <a16:creationId xmlns:a16="http://schemas.microsoft.com/office/drawing/2014/main" id="{876C9F9F-192A-DBE9-BBF3-1B3A008950E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77838" y="278187"/>
            <a:ext cx="8236320" cy="6301624"/>
          </a:xfrm>
          <a:custGeom>
            <a:avLst/>
            <a:gdLst>
              <a:gd name="f0" fmla="val w"/>
              <a:gd name="f1" fmla="val h"/>
              <a:gd name="f2" fmla="val 0"/>
              <a:gd name="f3" fmla="val 9624296"/>
              <a:gd name="f4" fmla="val 7363569"/>
              <a:gd name="f5" fmla="val 60960"/>
              <a:gd name="f6" fmla="val 829061"/>
              <a:gd name="f7" fmla="val 657258"/>
              <a:gd name="f8" fmla="val 157480"/>
              <a:gd name="f9" fmla="val 832449"/>
              <a:gd name="f10" fmla="val 140970"/>
              <a:gd name="f11" fmla="val 142240"/>
              <a:gd name="f12" fmla="val 158750"/>
              <a:gd name="f13" fmla="val 6831826"/>
              <a:gd name="f14" fmla="val 7302609"/>
              <a:gd name="f15" fmla="val 7206089"/>
              <a:gd name="f16" fmla="val 7221329"/>
              <a:gd name="f17" fmla="val 7204819"/>
              <a:gd name="f18" fmla="val 829062"/>
              <a:gd name="f19" fmla="val 8866704"/>
              <a:gd name="f20" fmla="val 7222599"/>
              <a:gd name="f21" fmla="val 9563336"/>
              <a:gd name="f22" fmla="val 9468086"/>
              <a:gd name="f23" fmla="val 8870091"/>
              <a:gd name="f24" fmla="val 9484596"/>
              <a:gd name="f25" fmla="val 6833321"/>
              <a:gd name="f26" fmla="val 8866705"/>
              <a:gd name="f27" fmla="*/ f0 1 9624296"/>
              <a:gd name="f28" fmla="*/ f1 1 7363569"/>
              <a:gd name="f29" fmla="val f2"/>
              <a:gd name="f30" fmla="val f3"/>
              <a:gd name="f31" fmla="val f4"/>
              <a:gd name="f32" fmla="+- f31 0 f29"/>
              <a:gd name="f33" fmla="+- f30 0 f29"/>
              <a:gd name="f34" fmla="*/ f33 1 9624296"/>
              <a:gd name="f35" fmla="*/ f32 1 7363569"/>
              <a:gd name="f36" fmla="*/ f29 1 f34"/>
              <a:gd name="f37" fmla="*/ f30 1 f34"/>
              <a:gd name="f38" fmla="*/ f29 1 f35"/>
              <a:gd name="f39" fmla="*/ f31 1 f35"/>
              <a:gd name="f40" fmla="*/ f36 f27 1"/>
              <a:gd name="f41" fmla="*/ f37 f27 1"/>
              <a:gd name="f42" fmla="*/ f39 f28 1"/>
              <a:gd name="f43" fmla="*/ f38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0" t="f43" r="f41" b="f42"/>
            <a:pathLst>
              <a:path w="9624296" h="7363569">
                <a:moveTo>
                  <a:pt x="f5" y="f5"/>
                </a:moveTo>
                <a:lnTo>
                  <a:pt x="f6" y="f5"/>
                </a:lnTo>
                <a:lnTo>
                  <a:pt x="f6" y="f2"/>
                </a:lnTo>
                <a:lnTo>
                  <a:pt x="f2" y="f2"/>
                </a:lnTo>
                <a:lnTo>
                  <a:pt x="f2" y="f7"/>
                </a:lnTo>
                <a:lnTo>
                  <a:pt x="f5" y="f7"/>
                </a:lnTo>
                <a:lnTo>
                  <a:pt x="f5" y="f5"/>
                </a:lnTo>
                <a:close/>
                <a:moveTo>
                  <a:pt x="f8" y="f8"/>
                </a:moveTo>
                <a:lnTo>
                  <a:pt x="f9" y="f8"/>
                </a:lnTo>
                <a:lnTo>
                  <a:pt x="f9" y="f10"/>
                </a:lnTo>
                <a:lnTo>
                  <a:pt x="f11" y="f10"/>
                </a:lnTo>
                <a:lnTo>
                  <a:pt x="f11" y="f7"/>
                </a:lnTo>
                <a:lnTo>
                  <a:pt x="f12" y="f7"/>
                </a:lnTo>
                <a:lnTo>
                  <a:pt x="f8" y="f8"/>
                </a:lnTo>
                <a:close/>
                <a:moveTo>
                  <a:pt x="f2" y="f7"/>
                </a:moveTo>
                <a:lnTo>
                  <a:pt x="f5" y="f7"/>
                </a:lnTo>
                <a:lnTo>
                  <a:pt x="f5" y="f13"/>
                </a:lnTo>
                <a:lnTo>
                  <a:pt x="f2" y="f13"/>
                </a:lnTo>
                <a:lnTo>
                  <a:pt x="f2" y="f7"/>
                </a:lnTo>
                <a:close/>
                <a:moveTo>
                  <a:pt x="f10" y="f7"/>
                </a:moveTo>
                <a:lnTo>
                  <a:pt x="f8" y="f7"/>
                </a:lnTo>
                <a:lnTo>
                  <a:pt x="f8" y="f13"/>
                </a:lnTo>
                <a:lnTo>
                  <a:pt x="f10" y="f13"/>
                </a:lnTo>
                <a:lnTo>
                  <a:pt x="f10" y="f7"/>
                </a:lnTo>
                <a:close/>
                <a:moveTo>
                  <a:pt x="f5" y="f14"/>
                </a:moveTo>
                <a:lnTo>
                  <a:pt x="f5" y="f13"/>
                </a:lnTo>
                <a:lnTo>
                  <a:pt x="f2" y="f13"/>
                </a:lnTo>
                <a:lnTo>
                  <a:pt x="f2" y="f4"/>
                </a:lnTo>
                <a:lnTo>
                  <a:pt x="f6" y="f4"/>
                </a:lnTo>
                <a:lnTo>
                  <a:pt x="f6" y="f14"/>
                </a:lnTo>
                <a:lnTo>
                  <a:pt x="f5" y="f14"/>
                </a:lnTo>
                <a:close/>
                <a:moveTo>
                  <a:pt x="f8" y="f15"/>
                </a:moveTo>
                <a:lnTo>
                  <a:pt x="f8" y="f13"/>
                </a:lnTo>
                <a:lnTo>
                  <a:pt x="f10" y="f13"/>
                </a:lnTo>
                <a:lnTo>
                  <a:pt x="f10" y="f16"/>
                </a:lnTo>
                <a:lnTo>
                  <a:pt x="f6" y="f16"/>
                </a:lnTo>
                <a:lnTo>
                  <a:pt x="f6" y="f17"/>
                </a:lnTo>
                <a:lnTo>
                  <a:pt x="f8" y="f17"/>
                </a:lnTo>
                <a:lnTo>
                  <a:pt x="f8" y="f15"/>
                </a:lnTo>
                <a:close/>
                <a:moveTo>
                  <a:pt x="f18" y="f14"/>
                </a:moveTo>
                <a:lnTo>
                  <a:pt x="f19" y="f14"/>
                </a:lnTo>
                <a:lnTo>
                  <a:pt x="f19" y="f4"/>
                </a:lnTo>
                <a:lnTo>
                  <a:pt x="f6" y="f4"/>
                </a:lnTo>
                <a:lnTo>
                  <a:pt x="f6" y="f14"/>
                </a:lnTo>
                <a:close/>
                <a:moveTo>
                  <a:pt x="f6" y="f15"/>
                </a:moveTo>
                <a:lnTo>
                  <a:pt x="f19" y="f15"/>
                </a:lnTo>
                <a:lnTo>
                  <a:pt x="f19" y="f20"/>
                </a:lnTo>
                <a:lnTo>
                  <a:pt x="f6" y="f20"/>
                </a:lnTo>
                <a:lnTo>
                  <a:pt x="f6" y="f15"/>
                </a:lnTo>
                <a:close/>
                <a:moveTo>
                  <a:pt x="f3" y="f13"/>
                </a:moveTo>
                <a:lnTo>
                  <a:pt x="f21" y="f13"/>
                </a:lnTo>
                <a:lnTo>
                  <a:pt x="f21" y="f14"/>
                </a:lnTo>
                <a:lnTo>
                  <a:pt x="f19" y="f14"/>
                </a:lnTo>
                <a:lnTo>
                  <a:pt x="f19" y="f4"/>
                </a:lnTo>
                <a:lnTo>
                  <a:pt x="f3" y="f4"/>
                </a:lnTo>
                <a:lnTo>
                  <a:pt x="f3" y="f13"/>
                </a:lnTo>
                <a:close/>
                <a:moveTo>
                  <a:pt x="f22" y="f15"/>
                </a:moveTo>
                <a:lnTo>
                  <a:pt x="f23" y="f15"/>
                </a:lnTo>
                <a:lnTo>
                  <a:pt x="f23" y="f20"/>
                </a:lnTo>
                <a:lnTo>
                  <a:pt x="f24" y="f20"/>
                </a:lnTo>
                <a:lnTo>
                  <a:pt x="f24" y="f25"/>
                </a:lnTo>
                <a:lnTo>
                  <a:pt x="f22" y="f25"/>
                </a:lnTo>
                <a:lnTo>
                  <a:pt x="f22" y="f15"/>
                </a:lnTo>
                <a:close/>
                <a:moveTo>
                  <a:pt x="f21" y="f7"/>
                </a:moveTo>
                <a:lnTo>
                  <a:pt x="f3" y="f7"/>
                </a:lnTo>
                <a:lnTo>
                  <a:pt x="f3" y="f13"/>
                </a:lnTo>
                <a:lnTo>
                  <a:pt x="f21" y="f13"/>
                </a:lnTo>
                <a:lnTo>
                  <a:pt x="f21" y="f7"/>
                </a:lnTo>
                <a:close/>
                <a:moveTo>
                  <a:pt x="f22" y="f7"/>
                </a:moveTo>
                <a:lnTo>
                  <a:pt x="f24" y="f7"/>
                </a:lnTo>
                <a:lnTo>
                  <a:pt x="f24" y="f13"/>
                </a:lnTo>
                <a:lnTo>
                  <a:pt x="f22" y="f13"/>
                </a:lnTo>
                <a:lnTo>
                  <a:pt x="f22" y="f7"/>
                </a:lnTo>
                <a:close/>
                <a:moveTo>
                  <a:pt x="f21" y="f5"/>
                </a:moveTo>
                <a:lnTo>
                  <a:pt x="f21" y="f7"/>
                </a:lnTo>
                <a:lnTo>
                  <a:pt x="f3" y="f7"/>
                </a:lnTo>
                <a:lnTo>
                  <a:pt x="f3" y="f2"/>
                </a:lnTo>
                <a:lnTo>
                  <a:pt x="f26" y="f2"/>
                </a:lnTo>
                <a:lnTo>
                  <a:pt x="f26" y="f5"/>
                </a:lnTo>
                <a:lnTo>
                  <a:pt x="f21" y="f5"/>
                </a:lnTo>
                <a:close/>
                <a:moveTo>
                  <a:pt x="f23" y="f10"/>
                </a:moveTo>
                <a:lnTo>
                  <a:pt x="f23" y="f8"/>
                </a:lnTo>
                <a:lnTo>
                  <a:pt x="f22" y="f8"/>
                </a:lnTo>
                <a:lnTo>
                  <a:pt x="f22" y="f7"/>
                </a:lnTo>
                <a:lnTo>
                  <a:pt x="f24" y="f7"/>
                </a:lnTo>
                <a:lnTo>
                  <a:pt x="f24" y="f10"/>
                </a:lnTo>
                <a:lnTo>
                  <a:pt x="f23" y="f10"/>
                </a:lnTo>
                <a:close/>
                <a:moveTo>
                  <a:pt x="f6" y="f2"/>
                </a:moveTo>
                <a:lnTo>
                  <a:pt x="f19" y="f2"/>
                </a:lnTo>
                <a:lnTo>
                  <a:pt x="f19" y="f5"/>
                </a:lnTo>
                <a:lnTo>
                  <a:pt x="f6" y="f5"/>
                </a:lnTo>
                <a:lnTo>
                  <a:pt x="f6" y="f2"/>
                </a:lnTo>
                <a:close/>
                <a:moveTo>
                  <a:pt x="f6" y="f10"/>
                </a:moveTo>
                <a:lnTo>
                  <a:pt x="f19" y="f10"/>
                </a:lnTo>
                <a:lnTo>
                  <a:pt x="f19" y="f8"/>
                </a:lnTo>
                <a:lnTo>
                  <a:pt x="f6" y="f8"/>
                </a:lnTo>
                <a:lnTo>
                  <a:pt x="f6" y="f10"/>
                </a:lnTo>
                <a:close/>
              </a:path>
            </a:pathLst>
          </a:custGeom>
          <a:solidFill>
            <a:srgbClr val="A41A1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88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C10FCC2E-DB69-9318-2846-E8BDFF34BCE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V="1">
            <a:off x="6015142" y="4556244"/>
            <a:ext cx="1625007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88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4" name="Group 5">
            <a:extLst>
              <a:ext uri="{FF2B5EF4-FFF2-40B4-BE49-F238E27FC236}">
                <a16:creationId xmlns:a16="http://schemas.microsoft.com/office/drawing/2014/main" id="{63296B75-C533-AC73-4A46-8D9D9B3BB52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475731" y="645767"/>
            <a:ext cx="3078812" cy="1041840"/>
            <a:chOff x="4475731" y="645767"/>
            <a:chExt cx="3078812" cy="1041840"/>
          </a:xfrm>
        </p:grpSpPr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F3E2635F-2CB3-2574-CDA0-2DB384082C7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30916" y="999695"/>
              <a:ext cx="823627" cy="30989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4597"/>
                <a:gd name="f4" fmla="val 468279"/>
                <a:gd name="f5" fmla="*/ f0 1 1244597"/>
                <a:gd name="f6" fmla="*/ f1 1 468279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244597"/>
                <a:gd name="f13" fmla="*/ f10 1 468279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244597" h="468279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2">
                <a:alphaModFix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AutoShape 7">
              <a:extLst>
                <a:ext uri="{FF2B5EF4-FFF2-40B4-BE49-F238E27FC236}">
                  <a16:creationId xmlns:a16="http://schemas.microsoft.com/office/drawing/2014/main" id="{1B6F988C-BC5D-6A92-9388-F17E815CD72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04535" y="1639491"/>
              <a:ext cx="1516294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15599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TextBox 8">
              <a:extLst>
                <a:ext uri="{FF2B5EF4-FFF2-40B4-BE49-F238E27FC236}">
                  <a16:creationId xmlns:a16="http://schemas.microsoft.com/office/drawing/2014/main" id="{82A738A1-6FE0-A5BE-361A-35ADA0BCC73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75731" y="1577751"/>
              <a:ext cx="2062932" cy="10985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95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680" b="0" i="0" u="none" strike="noStrike" kern="1200" cap="none" spc="0" baseline="0">
                  <a:solidFill>
                    <a:srgbClr val="000000"/>
                  </a:solidFill>
                  <a:uFillTx/>
                  <a:latin typeface="Prompt"/>
                </a:rPr>
                <a:t>8:30AM - 3:30PM EST</a:t>
              </a:r>
            </a:p>
          </p:txBody>
        </p:sp>
        <p:sp>
          <p:nvSpPr>
            <p:cNvPr id="8" name="TextBox 9">
              <a:extLst>
                <a:ext uri="{FF2B5EF4-FFF2-40B4-BE49-F238E27FC236}">
                  <a16:creationId xmlns:a16="http://schemas.microsoft.com/office/drawing/2014/main" id="{C63FFC04-3381-05F7-BB34-6380CA9AE33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60097" y="1380085"/>
              <a:ext cx="708897" cy="17639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145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039" b="0" i="0" u="none" strike="noStrike" kern="1200" cap="none" spc="0" baseline="0">
                  <a:solidFill>
                    <a:srgbClr val="FFFFFF"/>
                  </a:solidFill>
                  <a:uFillTx/>
                  <a:latin typeface="Prompt"/>
                </a:rPr>
                <a:t>December </a:t>
              </a:r>
            </a:p>
          </p:txBody>
        </p:sp>
        <p:sp>
          <p:nvSpPr>
            <p:cNvPr id="9" name="TextBox 10">
              <a:extLst>
                <a:ext uri="{FF2B5EF4-FFF2-40B4-BE49-F238E27FC236}">
                  <a16:creationId xmlns:a16="http://schemas.microsoft.com/office/drawing/2014/main" id="{AB7A6BBC-1942-871A-6796-7B64D311D13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42175" y="645767"/>
              <a:ext cx="666963" cy="938878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788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629" b="0" i="0" u="none" strike="noStrike" kern="1200" cap="none" spc="0" baseline="0">
                  <a:solidFill>
                    <a:srgbClr val="000000"/>
                  </a:solidFill>
                  <a:uFillTx/>
                  <a:latin typeface="Prompt"/>
                </a:rPr>
                <a:t>15</a:t>
              </a:r>
            </a:p>
          </p:txBody>
        </p:sp>
        <p:sp>
          <p:nvSpPr>
            <p:cNvPr id="10" name="TextBox 11">
              <a:extLst>
                <a:ext uri="{FF2B5EF4-FFF2-40B4-BE49-F238E27FC236}">
                  <a16:creationId xmlns:a16="http://schemas.microsoft.com/office/drawing/2014/main" id="{B16018A6-D13B-F032-C204-B7260C41CCA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66050" y="842317"/>
              <a:ext cx="1052986" cy="57421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484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3459" b="0" i="0" u="none" strike="noStrike" kern="1200" cap="none" spc="0" baseline="0">
                  <a:solidFill>
                    <a:srgbClr val="A41A1A"/>
                  </a:solidFill>
                  <a:uFillTx/>
                  <a:latin typeface="Prompt Bold"/>
                </a:rPr>
                <a:t>PDH</a:t>
              </a:r>
            </a:p>
          </p:txBody>
        </p:sp>
        <p:sp>
          <p:nvSpPr>
            <p:cNvPr id="11" name="TextBox 12">
              <a:extLst>
                <a:ext uri="{FF2B5EF4-FFF2-40B4-BE49-F238E27FC236}">
                  <a16:creationId xmlns:a16="http://schemas.microsoft.com/office/drawing/2014/main" id="{755FF82F-C87A-0F01-D20B-C6A5D51102BF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74509" y="1286652"/>
              <a:ext cx="1456337" cy="306634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261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66" b="0" i="0" u="none" strike="noStrike" kern="1200" cap="none" spc="0" baseline="0">
                  <a:solidFill>
                    <a:srgbClr val="A41A1A"/>
                  </a:solidFill>
                  <a:uFillTx/>
                  <a:latin typeface="Prompt Bold"/>
                </a:rPr>
                <a:t>MARATHON</a:t>
              </a:r>
            </a:p>
          </p:txBody>
        </p:sp>
        <p:sp>
          <p:nvSpPr>
            <p:cNvPr id="12" name="TextBox 13">
              <a:extLst>
                <a:ext uri="{FF2B5EF4-FFF2-40B4-BE49-F238E27FC236}">
                  <a16:creationId xmlns:a16="http://schemas.microsoft.com/office/drawing/2014/main" id="{F5DA1921-7A65-3701-DAFF-EB09A3C61D4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16716" y="716350"/>
              <a:ext cx="317872" cy="17639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145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039" b="0" i="0" u="none" strike="noStrike" kern="1200" cap="none" spc="0" baseline="0">
                  <a:solidFill>
                    <a:srgbClr val="FFFFFF"/>
                  </a:solidFill>
                  <a:uFillTx/>
                  <a:latin typeface="Prompt"/>
                </a:rPr>
                <a:t>2023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4D7DF744-91BF-A384-94B6-76D69EAC29D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66050" y="667841"/>
              <a:ext cx="699269" cy="313200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26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56" b="0" i="0" u="none" strike="noStrike" kern="1200" cap="none" spc="0" baseline="0">
                  <a:solidFill>
                    <a:srgbClr val="000000"/>
                  </a:solidFill>
                  <a:uFillTx/>
                  <a:latin typeface="Prompt Bold"/>
                </a:rPr>
                <a:t>HVAC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65BC7FBB-68A2-A406-6F53-A25C98C299D0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16881" y="666890"/>
              <a:ext cx="510354" cy="225820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191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366" b="0" i="0" u="none" strike="noStrike" kern="1200" cap="none" spc="0" baseline="0">
                  <a:solidFill>
                    <a:srgbClr val="000000"/>
                  </a:solidFill>
                  <a:uFillTx/>
                  <a:latin typeface="Prompt"/>
                </a:rPr>
                <a:t>2023</a:t>
              </a:r>
            </a:p>
          </p:txBody>
        </p:sp>
      </p:grpSp>
      <p:sp>
        <p:nvSpPr>
          <p:cNvPr id="15" name="TextBox 16">
            <a:extLst>
              <a:ext uri="{FF2B5EF4-FFF2-40B4-BE49-F238E27FC236}">
                <a16:creationId xmlns:a16="http://schemas.microsoft.com/office/drawing/2014/main" id="{8F87D02B-668A-6DE5-7977-1E580AAB74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11965" y="3489725"/>
            <a:ext cx="6968075" cy="70730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116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52" b="0" i="0" u="none" strike="noStrike" kern="1200" cap="none" spc="63" baseline="0">
                <a:solidFill>
                  <a:srgbClr val="000000"/>
                </a:solidFill>
                <a:uFillTx/>
                <a:latin typeface="Prompt"/>
              </a:rPr>
              <a:t>for attending and completion of PDH training with Insight Partners.</a:t>
            </a:r>
          </a:p>
          <a:p>
            <a:pPr marL="0" marR="0" lvl="0" indent="0" algn="ctr" defTabSz="914400" rtl="0" fontAlgn="auto" hangingPunct="1">
              <a:lnSpc>
                <a:spcPts val="69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2" b="0" i="0" u="none" strike="noStrike" kern="1200" cap="none" spc="63" baseline="0">
              <a:solidFill>
                <a:srgbClr val="000000"/>
              </a:solidFill>
              <a:uFillTx/>
              <a:latin typeface="Prompt"/>
            </a:endParaRPr>
          </a:p>
          <a:p>
            <a:pPr marL="0" marR="0" lvl="0" indent="0" algn="ctr" defTabSz="914400" rtl="0" fontAlgn="auto" hangingPunct="1">
              <a:lnSpc>
                <a:spcPts val="116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52" b="0" i="0" u="none" strike="noStrike" kern="1200" cap="none" spc="63" baseline="0">
                <a:solidFill>
                  <a:srgbClr val="000000"/>
                </a:solidFill>
                <a:uFillTx/>
                <a:latin typeface="Prompt"/>
              </a:rPr>
              <a:t>Insight Partners provides heating, ventilation, and air conditioning (HVAC) products and engineering services to commercial and industrial building contractors, </a:t>
            </a:r>
          </a:p>
          <a:p>
            <a:pPr marL="0" marR="0" lvl="0" indent="0" algn="ctr" defTabSz="914400" rtl="0" fontAlgn="auto" hangingPunct="1">
              <a:lnSpc>
                <a:spcPts val="116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52" b="0" i="0" u="none" strike="noStrike" kern="1200" cap="none" spc="63" baseline="0">
                <a:solidFill>
                  <a:srgbClr val="000000"/>
                </a:solidFill>
                <a:uFillTx/>
                <a:latin typeface="Prompt"/>
              </a:rPr>
              <a:t>architect-design firms, and business owners.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D5ACDCA8-D25C-0D6B-7D7C-40A0BDF1856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27185" y="4607295"/>
            <a:ext cx="1612955" cy="12375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716" b="0" i="0" u="none" strike="noStrike" kern="1200" cap="none" spc="0" baseline="0">
                <a:solidFill>
                  <a:srgbClr val="000000"/>
                </a:solidFill>
                <a:uFillTx/>
                <a:latin typeface="Prompt"/>
              </a:rPr>
              <a:t>SIGNATURE</a:t>
            </a: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1C7E8207-B00F-1C8C-59F4-8944FDFDCA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99869" y="2636644"/>
            <a:ext cx="5792257" cy="1756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131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317" b="0" i="0" u="none" strike="noStrike" kern="1200" cap="none" spc="199" baseline="0">
                <a:solidFill>
                  <a:srgbClr val="000000"/>
                </a:solidFill>
                <a:uFillTx/>
                <a:latin typeface="Prompt"/>
              </a:rPr>
              <a:t>This certificate is presented to 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C73DCC3E-C545-0BFB-5D4B-F71C40F912A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78104" y="4573051"/>
            <a:ext cx="1668679" cy="12375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716" b="0" i="0" u="none" strike="noStrike" kern="1200" cap="none" spc="0" baseline="0">
                <a:solidFill>
                  <a:srgbClr val="000000"/>
                </a:solidFill>
                <a:uFillTx/>
                <a:latin typeface="Prompt"/>
              </a:rPr>
              <a:t>DATE</a:t>
            </a:r>
          </a:p>
        </p:txBody>
      </p:sp>
      <p:sp>
        <p:nvSpPr>
          <p:cNvPr id="19" name="TextBox 20">
            <a:extLst>
              <a:ext uri="{FF2B5EF4-FFF2-40B4-BE49-F238E27FC236}">
                <a16:creationId xmlns:a16="http://schemas.microsoft.com/office/drawing/2014/main" id="{AE4DEA14-9B5F-70A2-15F2-BAB455F626F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51149" y="1820149"/>
            <a:ext cx="5689698" cy="70350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291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70" b="0" i="0" u="none" strike="noStrike" kern="1200" cap="none" spc="0" baseline="0">
                <a:solidFill>
                  <a:srgbClr val="000000"/>
                </a:solidFill>
                <a:uFillTx/>
                <a:latin typeface="Prompt Medium"/>
              </a:rPr>
              <a:t>Attracting the Next Generation: </a:t>
            </a:r>
          </a:p>
          <a:p>
            <a:pPr marL="0" marR="0" lvl="0" indent="0" algn="ctr" defTabSz="914400" rtl="0" fontAlgn="auto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05" b="0" i="0" u="none" strike="noStrike" kern="1200" cap="none" spc="0" baseline="0">
                <a:solidFill>
                  <a:srgbClr val="000000"/>
                </a:solidFill>
                <a:uFillTx/>
                <a:latin typeface="Prompt Medium"/>
              </a:rPr>
              <a:t>HVAC Engineers &amp; Technicians</a:t>
            </a:r>
          </a:p>
        </p:txBody>
      </p:sp>
      <p:sp>
        <p:nvSpPr>
          <p:cNvPr id="20" name="TextBox 21">
            <a:extLst>
              <a:ext uri="{FF2B5EF4-FFF2-40B4-BE49-F238E27FC236}">
                <a16:creationId xmlns:a16="http://schemas.microsoft.com/office/drawing/2014/main" id="{06E6B7CC-765A-E7BB-D41F-DFF4CAAD866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15142" y="4308314"/>
            <a:ext cx="1669420" cy="2250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169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59" baseline="0" dirty="0">
                <a:solidFill>
                  <a:srgbClr val="000000"/>
                </a:solidFill>
                <a:uFillTx/>
                <a:latin typeface="Fave Script Bold Pro" pitchFamily="2" charset="0"/>
              </a:rPr>
              <a:t>Greg Crumpton</a:t>
            </a:r>
          </a:p>
        </p:txBody>
      </p:sp>
      <p:sp>
        <p:nvSpPr>
          <p:cNvPr id="21" name="TextBox 22">
            <a:extLst>
              <a:ext uri="{FF2B5EF4-FFF2-40B4-BE49-F238E27FC236}">
                <a16:creationId xmlns:a16="http://schemas.microsoft.com/office/drawing/2014/main" id="{95816799-38E6-3CF5-3D43-F503EB01CB9C}"/>
              </a:ext>
            </a:extLst>
          </p:cNvPr>
          <p:cNvSpPr txBox="1"/>
          <p:nvPr/>
        </p:nvSpPr>
        <p:spPr>
          <a:xfrm>
            <a:off x="1658474" y="2855040"/>
            <a:ext cx="8875056" cy="5006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385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64" b="0" i="0" u="none" strike="noStrike" kern="1200" cap="none" spc="0" baseline="0">
                <a:solidFill>
                  <a:srgbClr val="000000"/>
                </a:solidFill>
                <a:uFillTx/>
                <a:latin typeface="Prompt Medium"/>
              </a:rPr>
              <a:t>Name name</a:t>
            </a:r>
          </a:p>
        </p:txBody>
      </p:sp>
      <p:grpSp>
        <p:nvGrpSpPr>
          <p:cNvPr id="22" name="Group 23">
            <a:extLst>
              <a:ext uri="{FF2B5EF4-FFF2-40B4-BE49-F238E27FC236}">
                <a16:creationId xmlns:a16="http://schemas.microsoft.com/office/drawing/2014/main" id="{E2380224-C7F7-27D9-7102-E7223A8F28A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166045" y="5408666"/>
            <a:ext cx="5698193" cy="889958"/>
            <a:chOff x="3166045" y="5408666"/>
            <a:chExt cx="5698193" cy="889958"/>
          </a:xfrm>
        </p:grpSpPr>
        <p:sp>
          <p:nvSpPr>
            <p:cNvPr id="23" name="Freeform 24">
              <a:extLst>
                <a:ext uri="{FF2B5EF4-FFF2-40B4-BE49-F238E27FC236}">
                  <a16:creationId xmlns:a16="http://schemas.microsoft.com/office/drawing/2014/main" id="{60E42F82-5389-FE3E-BFBA-C5FD9CBB4E6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64509" y="5791480"/>
              <a:ext cx="507144" cy="50714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66346"/>
                <a:gd name="f4" fmla="*/ f0 1 766346"/>
                <a:gd name="f5" fmla="*/ f1 1 766346"/>
                <a:gd name="f6" fmla="val f2"/>
                <a:gd name="f7" fmla="val f3"/>
                <a:gd name="f8" fmla="+- f7 0 f6"/>
                <a:gd name="f9" fmla="*/ f8 1 766346"/>
                <a:gd name="f10" fmla="*/ f6 1 f9"/>
                <a:gd name="f11" fmla="*/ f7 1 f9"/>
                <a:gd name="f12" fmla="*/ f10 f4 1"/>
                <a:gd name="f13" fmla="*/ f11 f4 1"/>
                <a:gd name="f14" fmla="*/ f11 f5 1"/>
                <a:gd name="f15" fmla="*/ f10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2" t="f15" r="f13" b="f14"/>
              <a:pathLst>
                <a:path w="766346" h="766346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4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4" name="Freeform 25">
              <a:extLst>
                <a:ext uri="{FF2B5EF4-FFF2-40B4-BE49-F238E27FC236}">
                  <a16:creationId xmlns:a16="http://schemas.microsoft.com/office/drawing/2014/main" id="{EB86D0BD-FEE1-19F6-3521-438B173B182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87731" y="5842147"/>
              <a:ext cx="1052172" cy="4058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589952"/>
                <a:gd name="f4" fmla="val 613220"/>
                <a:gd name="f5" fmla="*/ f0 1 1589952"/>
                <a:gd name="f6" fmla="*/ f1 1 613220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589952"/>
                <a:gd name="f13" fmla="*/ f10 1 613220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589952" h="61322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5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5" name="Freeform 26">
              <a:extLst>
                <a:ext uri="{FF2B5EF4-FFF2-40B4-BE49-F238E27FC236}">
                  <a16:creationId xmlns:a16="http://schemas.microsoft.com/office/drawing/2014/main" id="{D9BDE634-B135-3264-172B-B0D249F7BCB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11675" y="5416009"/>
              <a:ext cx="834664" cy="32174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61267"/>
                <a:gd name="f4" fmla="val 486203"/>
                <a:gd name="f5" fmla="*/ f0 1 1261267"/>
                <a:gd name="f6" fmla="*/ f1 1 486203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261267"/>
                <a:gd name="f13" fmla="*/ f10 1 486203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261267" h="486203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6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BA4EEF9D-4A9E-4160-5568-61368D031E3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66045" y="5408666"/>
              <a:ext cx="1124483" cy="3364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99225"/>
                <a:gd name="f4" fmla="val 508375"/>
                <a:gd name="f5" fmla="*/ f0 1 1699225"/>
                <a:gd name="f6" fmla="*/ f1 1 508375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699225"/>
                <a:gd name="f13" fmla="*/ f10 1 508375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699225" h="508375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7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AC69005B-B5C9-6E95-70E6-D833E8AFE18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05577" y="5432093"/>
              <a:ext cx="558661" cy="28958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44203"/>
                <a:gd name="f4" fmla="val 437592"/>
                <a:gd name="f5" fmla="val 437591"/>
                <a:gd name="f6" fmla="*/ f0 1 844203"/>
                <a:gd name="f7" fmla="*/ f1 1 437592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844203"/>
                <a:gd name="f14" fmla="*/ f11 1 437592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844203" h="437592">
                  <a:moveTo>
                    <a:pt x="f2" y="f2"/>
                  </a:moveTo>
                  <a:lnTo>
                    <a:pt x="f3" y="f2"/>
                  </a:lnTo>
                  <a:lnTo>
                    <a:pt x="f3" y="f5"/>
                  </a:lnTo>
                  <a:lnTo>
                    <a:pt x="f2" y="f5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8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A78A9D5F-0D91-C438-913B-268F4D4B570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22932" y="5432093"/>
              <a:ext cx="1161507" cy="29231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55160"/>
                <a:gd name="f4" fmla="val 441715"/>
                <a:gd name="f5" fmla="*/ f0 1 1755160"/>
                <a:gd name="f6" fmla="*/ f1 1 441715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755160"/>
                <a:gd name="f13" fmla="*/ f10 1 441715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755160" h="441715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9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9F4D67D8-8169-4C17-3A8B-84A7F91AA6B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45138" y="5918929"/>
              <a:ext cx="805339" cy="25624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16956"/>
                <a:gd name="f4" fmla="val 387213"/>
                <a:gd name="f5" fmla="*/ f0 1 1216956"/>
                <a:gd name="f6" fmla="*/ f1 1 387213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216956"/>
                <a:gd name="f13" fmla="*/ f10 1 387213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216956" h="387213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10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1BE87D06-0ABE-701C-5A48-268474F2B90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55745" y="5408666"/>
              <a:ext cx="747256" cy="3546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29194"/>
                <a:gd name="f4" fmla="val 535854"/>
                <a:gd name="f5" fmla="*/ f0 1 1129194"/>
                <a:gd name="f6" fmla="*/ f1 1 535854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29194"/>
                <a:gd name="f13" fmla="*/ f10 1 535854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29194" h="535854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11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12FF78F2-FE5A-85CC-0279-B5E67E949FB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29378" y="5883624"/>
              <a:ext cx="858493" cy="32685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7283"/>
                <a:gd name="f4" fmla="val 493908"/>
                <a:gd name="f5" fmla="*/ f0 1 1297283"/>
                <a:gd name="f6" fmla="*/ f1 1 493908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297283"/>
                <a:gd name="f13" fmla="*/ f10 1 493908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297283" h="493908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12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A0F756DA-C6D6-3F5E-7F07-DCF5DBD1802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11484" y="5842147"/>
              <a:ext cx="669871" cy="38577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12244"/>
                <a:gd name="f4" fmla="val 582951"/>
                <a:gd name="f5" fmla="val 1012245"/>
                <a:gd name="f6" fmla="val 582952"/>
                <a:gd name="f7" fmla="*/ f0 1 1012244"/>
                <a:gd name="f8" fmla="*/ f1 1 582951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012244"/>
                <a:gd name="f15" fmla="*/ f12 1 582951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012244" h="582951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13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20B64CA0-1E91-9936-EDB3-54EE40AB3CF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38647" y="5815593"/>
              <a:ext cx="763670" cy="41233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53991"/>
                <a:gd name="f4" fmla="val 623081"/>
                <a:gd name="f5" fmla="val 623082"/>
                <a:gd name="f6" fmla="*/ f0 1 1153991"/>
                <a:gd name="f7" fmla="*/ f1 1 623081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153991"/>
                <a:gd name="f14" fmla="*/ f11 1 623081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153991" h="623081">
                  <a:moveTo>
                    <a:pt x="f2" y="f2"/>
                  </a:moveTo>
                  <a:lnTo>
                    <a:pt x="f3" y="f2"/>
                  </a:lnTo>
                  <a:lnTo>
                    <a:pt x="f3" y="f5"/>
                  </a:lnTo>
                  <a:lnTo>
                    <a:pt x="f2" y="f5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14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34" name="AutoShape 35">
            <a:extLst>
              <a:ext uri="{FF2B5EF4-FFF2-40B4-BE49-F238E27FC236}">
                <a16:creationId xmlns:a16="http://schemas.microsoft.com/office/drawing/2014/main" id="{5316CEF6-C5CB-7706-6897-2DC10B6C8AF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V="1">
            <a:off x="7752063" y="4556244"/>
            <a:ext cx="1625007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88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5" name="TextBox 36">
            <a:extLst>
              <a:ext uri="{FF2B5EF4-FFF2-40B4-BE49-F238E27FC236}">
                <a16:creationId xmlns:a16="http://schemas.microsoft.com/office/drawing/2014/main" id="{0C93506B-8BB9-C28C-47D6-C392D01500C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64106" y="4607295"/>
            <a:ext cx="1612955" cy="12375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716" b="0" i="0" u="none" strike="noStrike" kern="1200" cap="none" spc="0" baseline="0">
                <a:solidFill>
                  <a:srgbClr val="000000"/>
                </a:solidFill>
                <a:uFillTx/>
                <a:latin typeface="Prompt"/>
              </a:rPr>
              <a:t>SIGNATURE</a:t>
            </a:r>
          </a:p>
        </p:txBody>
      </p:sp>
      <p:sp>
        <p:nvSpPr>
          <p:cNvPr id="36" name="TextBox 37">
            <a:extLst>
              <a:ext uri="{FF2B5EF4-FFF2-40B4-BE49-F238E27FC236}">
                <a16:creationId xmlns:a16="http://schemas.microsoft.com/office/drawing/2014/main" id="{8B3C044D-6EAC-9E08-2598-ADFB7F0D3C5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52063" y="4308314"/>
            <a:ext cx="1669420" cy="2250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169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59" baseline="0">
                <a:solidFill>
                  <a:srgbClr val="000000"/>
                </a:solidFill>
                <a:uFillTx/>
                <a:latin typeface="Fave Script Bold Pro" pitchFamily="2" charset="0"/>
              </a:rPr>
              <a:t>Andrew Brown</a:t>
            </a:r>
          </a:p>
        </p:txBody>
      </p:sp>
      <p:sp>
        <p:nvSpPr>
          <p:cNvPr id="37" name="AutoShape 38">
            <a:extLst>
              <a:ext uri="{FF2B5EF4-FFF2-40B4-BE49-F238E27FC236}">
                <a16:creationId xmlns:a16="http://schemas.microsoft.com/office/drawing/2014/main" id="{2A6BB878-48EC-CDC1-DB44-E0A67FA8C51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V="1">
            <a:off x="3378104" y="4515288"/>
            <a:ext cx="1625007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88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38" name="Group 39">
            <a:extLst>
              <a:ext uri="{FF2B5EF4-FFF2-40B4-BE49-F238E27FC236}">
                <a16:creationId xmlns:a16="http://schemas.microsoft.com/office/drawing/2014/main" id="{9681C64D-6A90-18BE-D377-21C78A69609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358700" y="4653546"/>
            <a:ext cx="1965823" cy="415009"/>
            <a:chOff x="3358700" y="4653546"/>
            <a:chExt cx="1965823" cy="415009"/>
          </a:xfrm>
        </p:grpSpPr>
        <p:sp>
          <p:nvSpPr>
            <p:cNvPr id="39" name="AutoShape 40">
              <a:extLst>
                <a:ext uri="{FF2B5EF4-FFF2-40B4-BE49-F238E27FC236}">
                  <a16:creationId xmlns:a16="http://schemas.microsoft.com/office/drawing/2014/main" id="{7712D643-7BD9-0BB0-9843-E6081008AB4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flipV="1">
              <a:off x="3358746" y="4904475"/>
              <a:ext cx="396410" cy="420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0" name="TextBox 41">
              <a:extLst>
                <a:ext uri="{FF2B5EF4-FFF2-40B4-BE49-F238E27FC236}">
                  <a16:creationId xmlns:a16="http://schemas.microsoft.com/office/drawing/2014/main" id="{15BC0D14-EAC0-C999-639E-48C7C774756B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24816" y="4859606"/>
              <a:ext cx="1499707" cy="20894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84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706" b="0" i="0" u="none" strike="noStrike" kern="1200" cap="none" spc="29" baseline="0">
                  <a:solidFill>
                    <a:srgbClr val="000000"/>
                  </a:solidFill>
                  <a:uFillTx/>
                  <a:latin typeface="Prompt"/>
                </a:rPr>
                <a:t>Professional Development </a:t>
              </a:r>
            </a:p>
            <a:p>
              <a:pPr marL="0" marR="0" lvl="0" indent="0" algn="l" defTabSz="914400" rtl="0" fontAlgn="auto" hangingPunct="1">
                <a:lnSpc>
                  <a:spcPts val="84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706" b="0" i="0" u="none" strike="noStrike" kern="1200" cap="none" spc="29" baseline="0">
                  <a:solidFill>
                    <a:srgbClr val="000000"/>
                  </a:solidFill>
                  <a:uFillTx/>
                  <a:latin typeface="Prompt"/>
                </a:rPr>
                <a:t>Hours Awarded</a:t>
              </a:r>
            </a:p>
          </p:txBody>
        </p:sp>
        <p:sp>
          <p:nvSpPr>
            <p:cNvPr id="41" name="TextBox 42">
              <a:extLst>
                <a:ext uri="{FF2B5EF4-FFF2-40B4-BE49-F238E27FC236}">
                  <a16:creationId xmlns:a16="http://schemas.microsoft.com/office/drawing/2014/main" id="{C8388867-B006-FE9B-BA95-9B83E27A8555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58700" y="4653546"/>
              <a:ext cx="396492" cy="216411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169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411" b="0" i="0" u="none" strike="noStrike" kern="1200" cap="none" spc="59" baseline="0">
                  <a:solidFill>
                    <a:srgbClr val="000000"/>
                  </a:solidFill>
                  <a:uFillTx/>
                  <a:latin typeface="Garamond"/>
                </a:rPr>
                <a:t>1</a:t>
              </a:r>
            </a:p>
          </p:txBody>
        </p:sp>
      </p:grpSp>
      <p:sp>
        <p:nvSpPr>
          <p:cNvPr id="42" name="Freeform 43">
            <a:extLst>
              <a:ext uri="{FF2B5EF4-FFF2-40B4-BE49-F238E27FC236}">
                <a16:creationId xmlns:a16="http://schemas.microsoft.com/office/drawing/2014/main" id="{28C43BBC-0E2F-5ED1-2440-0834C5EBE48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810463" y="0"/>
            <a:ext cx="1911333" cy="2668530"/>
          </a:xfrm>
          <a:custGeom>
            <a:avLst/>
            <a:gdLst>
              <a:gd name="f0" fmla="val w"/>
              <a:gd name="f1" fmla="val h"/>
              <a:gd name="f2" fmla="val 0"/>
              <a:gd name="f3" fmla="val 2166180"/>
              <a:gd name="f4" fmla="val 3024334"/>
              <a:gd name="f5" fmla="val 2166179"/>
              <a:gd name="f6" fmla="*/ f0 1 2166180"/>
              <a:gd name="f7" fmla="*/ f1 1 3024334"/>
              <a:gd name="f8" fmla="val f2"/>
              <a:gd name="f9" fmla="val f3"/>
              <a:gd name="f10" fmla="val f4"/>
              <a:gd name="f11" fmla="+- f10 0 f8"/>
              <a:gd name="f12" fmla="+- f9 0 f8"/>
              <a:gd name="f13" fmla="*/ f12 1 2166180"/>
              <a:gd name="f14" fmla="*/ f11 1 3024334"/>
              <a:gd name="f15" fmla="*/ f8 1 f13"/>
              <a:gd name="f16" fmla="*/ f9 1 f13"/>
              <a:gd name="f17" fmla="*/ f8 1 f14"/>
              <a:gd name="f18" fmla="*/ f10 1 f14"/>
              <a:gd name="f19" fmla="*/ f15 f6 1"/>
              <a:gd name="f20" fmla="*/ f16 f6 1"/>
              <a:gd name="f21" fmla="*/ f18 f7 1"/>
              <a:gd name="f22" fmla="*/ f17 f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9" t="f22" r="f20" b="f21"/>
            <a:pathLst>
              <a:path w="2166180" h="3024334">
                <a:moveTo>
                  <a:pt x="f2" y="f2"/>
                </a:moveTo>
                <a:lnTo>
                  <a:pt x="f5" y="f2"/>
                </a:lnTo>
                <a:lnTo>
                  <a:pt x="f5" y="f4"/>
                </a:lnTo>
                <a:lnTo>
                  <a:pt x="f2" y="f4"/>
                </a:lnTo>
                <a:lnTo>
                  <a:pt x="f2" y="f2"/>
                </a:lnTo>
                <a:close/>
              </a:path>
            </a:pathLst>
          </a:custGeom>
          <a:blipFill>
            <a:blip r:embed="rId15">
              <a:alphaModFix/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88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3" name="Freeform 44">
            <a:extLst>
              <a:ext uri="{FF2B5EF4-FFF2-40B4-BE49-F238E27FC236}">
                <a16:creationId xmlns:a16="http://schemas.microsoft.com/office/drawing/2014/main" id="{A446174D-E6A8-226D-32A0-3B259CC6C16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 flipV="1">
            <a:off x="1667216" y="4802730"/>
            <a:ext cx="1889726" cy="2638364"/>
          </a:xfrm>
          <a:custGeom>
            <a:avLst/>
            <a:gdLst>
              <a:gd name="f0" fmla="val w"/>
              <a:gd name="f1" fmla="val h"/>
              <a:gd name="f2" fmla="val 0"/>
              <a:gd name="f3" fmla="val 2141694"/>
              <a:gd name="f4" fmla="val 2990149"/>
              <a:gd name="f5" fmla="*/ f0 1 2141694"/>
              <a:gd name="f6" fmla="*/ f1 1 2990149"/>
              <a:gd name="f7" fmla="val f2"/>
              <a:gd name="f8" fmla="val f3"/>
              <a:gd name="f9" fmla="val f4"/>
              <a:gd name="f10" fmla="+- f9 0 f7"/>
              <a:gd name="f11" fmla="+- f8 0 f7"/>
              <a:gd name="f12" fmla="*/ f11 1 2141694"/>
              <a:gd name="f13" fmla="*/ f10 1 2990149"/>
              <a:gd name="f14" fmla="*/ f7 1 f12"/>
              <a:gd name="f15" fmla="*/ f8 1 f12"/>
              <a:gd name="f16" fmla="*/ f7 1 f13"/>
              <a:gd name="f17" fmla="*/ f9 1 f13"/>
              <a:gd name="f18" fmla="*/ f14 f5 1"/>
              <a:gd name="f19" fmla="*/ f15 f5 1"/>
              <a:gd name="f20" fmla="*/ f17 f6 1"/>
              <a:gd name="f21" fmla="*/ f16 f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21" r="f19" b="f20"/>
            <a:pathLst>
              <a:path w="2141694" h="2990149">
                <a:moveTo>
                  <a:pt x="f3" y="f4"/>
                </a:moveTo>
                <a:lnTo>
                  <a:pt x="f2" y="f4"/>
                </a:lnTo>
                <a:lnTo>
                  <a:pt x="f2" y="f2"/>
                </a:lnTo>
                <a:lnTo>
                  <a:pt x="f3" y="f2"/>
                </a:lnTo>
                <a:lnTo>
                  <a:pt x="f3" y="f4"/>
                </a:lnTo>
                <a:close/>
              </a:path>
            </a:pathLst>
          </a:custGeom>
          <a:blipFill>
            <a:blip r:embed="rId17">
              <a:alphaModFix/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88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4" name="AutoShape 45">
            <a:extLst>
              <a:ext uri="{FF2B5EF4-FFF2-40B4-BE49-F238E27FC236}">
                <a16:creationId xmlns:a16="http://schemas.microsoft.com/office/drawing/2014/main" id="{A622F79E-1963-3360-D174-B6ACB5D1659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V="1">
            <a:off x="6895152" y="5042248"/>
            <a:ext cx="1625007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88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5" name="TextBox 46">
            <a:extLst>
              <a:ext uri="{FF2B5EF4-FFF2-40B4-BE49-F238E27FC236}">
                <a16:creationId xmlns:a16="http://schemas.microsoft.com/office/drawing/2014/main" id="{977AAAD6-77D7-C878-B0BF-CB7EFD6FCE1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07194" y="5093299"/>
            <a:ext cx="1612955" cy="12375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716" b="0" i="0" u="none" strike="noStrike" kern="1200" cap="none" spc="0" baseline="0">
                <a:solidFill>
                  <a:srgbClr val="000000"/>
                </a:solidFill>
                <a:uFillTx/>
                <a:latin typeface="Prompt"/>
              </a:rPr>
              <a:t>SIGNATURE</a:t>
            </a:r>
          </a:p>
        </p:txBody>
      </p:sp>
      <p:sp>
        <p:nvSpPr>
          <p:cNvPr id="46" name="TextBox 47">
            <a:extLst>
              <a:ext uri="{FF2B5EF4-FFF2-40B4-BE49-F238E27FC236}">
                <a16:creationId xmlns:a16="http://schemas.microsoft.com/office/drawing/2014/main" id="{59A6D9E7-0FAE-099F-943C-FE9744CD20D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95152" y="4794318"/>
            <a:ext cx="1669420" cy="2250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169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59" baseline="0">
                <a:solidFill>
                  <a:srgbClr val="000000"/>
                </a:solidFill>
                <a:uFillTx/>
                <a:latin typeface="Fave Script Bold Pro" pitchFamily="2" charset="0"/>
              </a:rPr>
              <a:t>Michael Morris</a:t>
            </a:r>
          </a:p>
        </p:txBody>
      </p:sp>
      <p:sp>
        <p:nvSpPr>
          <p:cNvPr id="47" name="TextBox 44">
            <a:extLst>
              <a:ext uri="{FF2B5EF4-FFF2-40B4-BE49-F238E27FC236}">
                <a16:creationId xmlns:a16="http://schemas.microsoft.com/office/drawing/2014/main" id="{E00B84CA-B84A-4D25-912B-B83E7AE870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80488" y="4229295"/>
            <a:ext cx="2020238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12.15</a:t>
            </a:r>
            <a:r>
              <a:rPr lang="en-US" sz="1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Fave Script Bold Pro</vt:lpstr>
      <vt:lpstr>Garamond</vt:lpstr>
      <vt:lpstr>Prompt</vt:lpstr>
      <vt:lpstr>Prompt Bold</vt:lpstr>
      <vt:lpstr>Prompt Medium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Sanders</dc:creator>
  <cp:lastModifiedBy>Courtney Sanders</cp:lastModifiedBy>
  <cp:revision>2</cp:revision>
  <dcterms:created xsi:type="dcterms:W3CDTF">2023-12-06T17:05:01Z</dcterms:created>
  <dcterms:modified xsi:type="dcterms:W3CDTF">2023-12-06T18:39:34Z</dcterms:modified>
</cp:coreProperties>
</file>