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-1638" y="-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0563-364D-2171-7192-C12E00CD0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233FC-FCB8-DF09-99EF-B25191782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E071-518D-1A36-7EE5-F9F28F6A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6FE76-A565-8B53-4E93-6B5292F0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45F37-8D1C-37F2-8969-4D4B56FA0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2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EF469-35E5-342A-A129-1C54AB6D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4CFB8-DD4E-A09C-8A83-EEC4CFEA5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25355-4B3C-8A27-9651-BA42060E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9CF15-7467-21C2-4E45-D469E280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EC0A3-A034-6521-7EE6-4030239A0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D1685-34EF-F4B8-402D-A0874F6375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FF21BD-352B-01F1-DB26-DC3CED79C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4C305-B038-5A7F-CE8E-92D31691C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A6EE-9642-F334-B7BD-3359AF5C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642C6-EDF7-5DC3-169F-54B8FC01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4C913-F4AB-5F85-B985-01A012F5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410A-0DD4-7046-7A34-FB7773B6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79AE0-CEC6-A07F-4B6A-287FB9C31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982B4-1DC4-75D7-69A4-B56BCC0B5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F9D32-187E-36DE-9B58-512E5982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6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9F17-CC9E-CEE1-F77F-51963663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DD6FF-8FDB-9DE6-CBD5-D81AD736E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6CD4-DB6E-CF4D-A59A-21ACB2B8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7F239-7CC8-30D7-8791-3E0DC74D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6D590-2342-EEF7-AE7E-08251EB5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0FA35-DB96-90F1-8608-3E5720E1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942CE-2109-AA3F-7E2D-F3A0D00C8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7BA8BA-D09C-12E6-73F2-FDCAF8332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C0A45-431D-71B3-B16F-E4F6EC3D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A638E-5EDD-5E2F-F867-BB0CFE2E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6EB32-82AA-1EA0-05FA-343AA2B4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1F7A0-A0CF-5193-81A0-15947BC06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3A31B-DEFD-1F41-0B4D-272522967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454D2A-C9BD-0730-31AD-C44C63DC6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E4106-B209-D25C-D197-5109F1EF99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89350-8DED-C32D-A078-A052A5194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0795E4-C97D-B589-3A00-BEE3827B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9E581-CB74-9B0F-6486-779FB2071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0C19E3-3FB6-0DB3-A4FC-C3FFFF4C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BA4C-BC5C-9E1D-C190-B2A58C5BC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39695-422E-74FA-B0F2-FC36EC62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BCEDC-453D-B2AD-9E03-E442AFCE4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C8CC2-5C82-F21A-CB3A-3B02F32B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1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118FD-BEE1-E2D9-7D91-23220DF39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F6E70-3C86-723C-9BB4-388D09516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24030-B965-CBD1-C819-0BB88268B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2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99D2-58B7-5107-32FB-068A6A6C7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4639-58F2-3A35-09C8-61776A227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F8BC0-3031-D9C1-BF21-9E283FF95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0FB9-EFFD-7C4E-841F-6D6E0F77E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76DC0-2826-2AB8-13E5-2EAEF5E1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546AD-638E-5A19-2BBC-7F06A6B6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3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2CC3-59D5-9BFC-715B-A4103E1A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212AB0-FCD2-DF30-2E9D-1F8797DB1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E5FF-4E7D-AE75-00AD-BA0E127A8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044DD-AE2A-DE30-CCEB-9DA32CF2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27004-579A-E9E5-4861-7AAC9AE0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E9239-C2E3-71E0-93DA-D1D9E64E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1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7849A-6B66-A96F-F6D1-021D59BF3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287C1-77DB-F084-DA1B-327FA05AE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600D-1FE7-8F54-ABB4-644A63136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7592-160F-468A-95FC-09B100C948D6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3DDEF-9A1C-8D5E-F69F-D96B55A19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F90DE-1D0C-EA4C-3C88-4B1812FBC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D4837-DC7C-4FCD-B81B-A600C002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>
            <a:extLst>
              <a:ext uri="{FF2B5EF4-FFF2-40B4-BE49-F238E27FC236}">
                <a16:creationId xmlns:a16="http://schemas.microsoft.com/office/drawing/2014/main" id="{D8662D76-D474-C1B5-3529-4A30E9F3F7C0}"/>
              </a:ext>
            </a:extLst>
          </p:cNvPr>
          <p:cNvSpPr/>
          <p:nvPr/>
        </p:nvSpPr>
        <p:spPr>
          <a:xfrm>
            <a:off x="1977838" y="278187"/>
            <a:ext cx="8236320" cy="6301624"/>
          </a:xfrm>
          <a:custGeom>
            <a:avLst/>
            <a:gdLst>
              <a:gd name="f0" fmla="val w"/>
              <a:gd name="f1" fmla="val h"/>
              <a:gd name="f2" fmla="val 0"/>
              <a:gd name="f3" fmla="val 9624296"/>
              <a:gd name="f4" fmla="val 7363569"/>
              <a:gd name="f5" fmla="val 60960"/>
              <a:gd name="f6" fmla="val 829061"/>
              <a:gd name="f7" fmla="val 657258"/>
              <a:gd name="f8" fmla="val 157480"/>
              <a:gd name="f9" fmla="val 832449"/>
              <a:gd name="f10" fmla="val 140970"/>
              <a:gd name="f11" fmla="val 142240"/>
              <a:gd name="f12" fmla="val 158750"/>
              <a:gd name="f13" fmla="val 6831826"/>
              <a:gd name="f14" fmla="val 7302609"/>
              <a:gd name="f15" fmla="val 7206089"/>
              <a:gd name="f16" fmla="val 7221329"/>
              <a:gd name="f17" fmla="val 7204819"/>
              <a:gd name="f18" fmla="val 829062"/>
              <a:gd name="f19" fmla="val 8866704"/>
              <a:gd name="f20" fmla="val 7222599"/>
              <a:gd name="f21" fmla="val 9563336"/>
              <a:gd name="f22" fmla="val 9468086"/>
              <a:gd name="f23" fmla="val 8870091"/>
              <a:gd name="f24" fmla="val 9484596"/>
              <a:gd name="f25" fmla="val 6833321"/>
              <a:gd name="f26" fmla="val 8866705"/>
              <a:gd name="f27" fmla="*/ f0 1 9624296"/>
              <a:gd name="f28" fmla="*/ f1 1 7363569"/>
              <a:gd name="f29" fmla="val f2"/>
              <a:gd name="f30" fmla="val f3"/>
              <a:gd name="f31" fmla="val f4"/>
              <a:gd name="f32" fmla="+- f31 0 f29"/>
              <a:gd name="f33" fmla="+- f30 0 f29"/>
              <a:gd name="f34" fmla="*/ f33 1 9624296"/>
              <a:gd name="f35" fmla="*/ f32 1 7363569"/>
              <a:gd name="f36" fmla="*/ f29 1 f34"/>
              <a:gd name="f37" fmla="*/ f30 1 f34"/>
              <a:gd name="f38" fmla="*/ f29 1 f35"/>
              <a:gd name="f39" fmla="*/ f31 1 f35"/>
              <a:gd name="f40" fmla="*/ f36 f27 1"/>
              <a:gd name="f41" fmla="*/ f37 f27 1"/>
              <a:gd name="f42" fmla="*/ f39 f28 1"/>
              <a:gd name="f43" fmla="*/ f38 f2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0" t="f43" r="f41" b="f42"/>
            <a:pathLst>
              <a:path w="9624296" h="7363569">
                <a:moveTo>
                  <a:pt x="f5" y="f5"/>
                </a:moveTo>
                <a:lnTo>
                  <a:pt x="f6" y="f5"/>
                </a:lnTo>
                <a:lnTo>
                  <a:pt x="f6" y="f2"/>
                </a:lnTo>
                <a:lnTo>
                  <a:pt x="f2" y="f2"/>
                </a:lnTo>
                <a:lnTo>
                  <a:pt x="f2" y="f7"/>
                </a:lnTo>
                <a:lnTo>
                  <a:pt x="f5" y="f7"/>
                </a:lnTo>
                <a:lnTo>
                  <a:pt x="f5" y="f5"/>
                </a:lnTo>
                <a:close/>
                <a:moveTo>
                  <a:pt x="f8" y="f8"/>
                </a:moveTo>
                <a:lnTo>
                  <a:pt x="f9" y="f8"/>
                </a:lnTo>
                <a:lnTo>
                  <a:pt x="f9" y="f10"/>
                </a:lnTo>
                <a:lnTo>
                  <a:pt x="f11" y="f10"/>
                </a:lnTo>
                <a:lnTo>
                  <a:pt x="f11" y="f7"/>
                </a:lnTo>
                <a:lnTo>
                  <a:pt x="f12" y="f7"/>
                </a:lnTo>
                <a:lnTo>
                  <a:pt x="f8" y="f8"/>
                </a:lnTo>
                <a:close/>
                <a:moveTo>
                  <a:pt x="f2" y="f7"/>
                </a:moveTo>
                <a:lnTo>
                  <a:pt x="f5" y="f7"/>
                </a:lnTo>
                <a:lnTo>
                  <a:pt x="f5" y="f13"/>
                </a:lnTo>
                <a:lnTo>
                  <a:pt x="f2" y="f13"/>
                </a:lnTo>
                <a:lnTo>
                  <a:pt x="f2" y="f7"/>
                </a:lnTo>
                <a:close/>
                <a:moveTo>
                  <a:pt x="f10" y="f7"/>
                </a:moveTo>
                <a:lnTo>
                  <a:pt x="f8" y="f7"/>
                </a:lnTo>
                <a:lnTo>
                  <a:pt x="f8" y="f13"/>
                </a:lnTo>
                <a:lnTo>
                  <a:pt x="f10" y="f13"/>
                </a:lnTo>
                <a:lnTo>
                  <a:pt x="f10" y="f7"/>
                </a:lnTo>
                <a:close/>
                <a:moveTo>
                  <a:pt x="f5" y="f14"/>
                </a:moveTo>
                <a:lnTo>
                  <a:pt x="f5" y="f13"/>
                </a:lnTo>
                <a:lnTo>
                  <a:pt x="f2" y="f13"/>
                </a:lnTo>
                <a:lnTo>
                  <a:pt x="f2" y="f4"/>
                </a:lnTo>
                <a:lnTo>
                  <a:pt x="f6" y="f4"/>
                </a:lnTo>
                <a:lnTo>
                  <a:pt x="f6" y="f14"/>
                </a:lnTo>
                <a:lnTo>
                  <a:pt x="f5" y="f14"/>
                </a:lnTo>
                <a:close/>
                <a:moveTo>
                  <a:pt x="f8" y="f15"/>
                </a:moveTo>
                <a:lnTo>
                  <a:pt x="f8" y="f13"/>
                </a:lnTo>
                <a:lnTo>
                  <a:pt x="f10" y="f13"/>
                </a:lnTo>
                <a:lnTo>
                  <a:pt x="f10" y="f16"/>
                </a:lnTo>
                <a:lnTo>
                  <a:pt x="f6" y="f16"/>
                </a:lnTo>
                <a:lnTo>
                  <a:pt x="f6" y="f17"/>
                </a:lnTo>
                <a:lnTo>
                  <a:pt x="f8" y="f17"/>
                </a:lnTo>
                <a:lnTo>
                  <a:pt x="f8" y="f15"/>
                </a:lnTo>
                <a:close/>
                <a:moveTo>
                  <a:pt x="f18" y="f14"/>
                </a:moveTo>
                <a:lnTo>
                  <a:pt x="f19" y="f14"/>
                </a:lnTo>
                <a:lnTo>
                  <a:pt x="f19" y="f4"/>
                </a:lnTo>
                <a:lnTo>
                  <a:pt x="f6" y="f4"/>
                </a:lnTo>
                <a:lnTo>
                  <a:pt x="f6" y="f14"/>
                </a:lnTo>
                <a:close/>
                <a:moveTo>
                  <a:pt x="f6" y="f15"/>
                </a:moveTo>
                <a:lnTo>
                  <a:pt x="f19" y="f15"/>
                </a:lnTo>
                <a:lnTo>
                  <a:pt x="f19" y="f20"/>
                </a:lnTo>
                <a:lnTo>
                  <a:pt x="f6" y="f20"/>
                </a:lnTo>
                <a:lnTo>
                  <a:pt x="f6" y="f15"/>
                </a:lnTo>
                <a:close/>
                <a:moveTo>
                  <a:pt x="f3" y="f13"/>
                </a:moveTo>
                <a:lnTo>
                  <a:pt x="f21" y="f13"/>
                </a:lnTo>
                <a:lnTo>
                  <a:pt x="f21" y="f14"/>
                </a:lnTo>
                <a:lnTo>
                  <a:pt x="f19" y="f14"/>
                </a:lnTo>
                <a:lnTo>
                  <a:pt x="f19" y="f4"/>
                </a:lnTo>
                <a:lnTo>
                  <a:pt x="f3" y="f4"/>
                </a:lnTo>
                <a:lnTo>
                  <a:pt x="f3" y="f13"/>
                </a:lnTo>
                <a:close/>
                <a:moveTo>
                  <a:pt x="f22" y="f15"/>
                </a:moveTo>
                <a:lnTo>
                  <a:pt x="f23" y="f15"/>
                </a:lnTo>
                <a:lnTo>
                  <a:pt x="f23" y="f20"/>
                </a:lnTo>
                <a:lnTo>
                  <a:pt x="f24" y="f20"/>
                </a:lnTo>
                <a:lnTo>
                  <a:pt x="f24" y="f25"/>
                </a:lnTo>
                <a:lnTo>
                  <a:pt x="f22" y="f25"/>
                </a:lnTo>
                <a:lnTo>
                  <a:pt x="f22" y="f15"/>
                </a:lnTo>
                <a:close/>
                <a:moveTo>
                  <a:pt x="f21" y="f7"/>
                </a:moveTo>
                <a:lnTo>
                  <a:pt x="f3" y="f7"/>
                </a:lnTo>
                <a:lnTo>
                  <a:pt x="f3" y="f13"/>
                </a:lnTo>
                <a:lnTo>
                  <a:pt x="f21" y="f13"/>
                </a:lnTo>
                <a:lnTo>
                  <a:pt x="f21" y="f7"/>
                </a:lnTo>
                <a:close/>
                <a:moveTo>
                  <a:pt x="f22" y="f7"/>
                </a:moveTo>
                <a:lnTo>
                  <a:pt x="f24" y="f7"/>
                </a:lnTo>
                <a:lnTo>
                  <a:pt x="f24" y="f13"/>
                </a:lnTo>
                <a:lnTo>
                  <a:pt x="f22" y="f13"/>
                </a:lnTo>
                <a:lnTo>
                  <a:pt x="f22" y="f7"/>
                </a:lnTo>
                <a:close/>
                <a:moveTo>
                  <a:pt x="f21" y="f5"/>
                </a:moveTo>
                <a:lnTo>
                  <a:pt x="f21" y="f7"/>
                </a:lnTo>
                <a:lnTo>
                  <a:pt x="f3" y="f7"/>
                </a:lnTo>
                <a:lnTo>
                  <a:pt x="f3" y="f2"/>
                </a:lnTo>
                <a:lnTo>
                  <a:pt x="f26" y="f2"/>
                </a:lnTo>
                <a:lnTo>
                  <a:pt x="f26" y="f5"/>
                </a:lnTo>
                <a:lnTo>
                  <a:pt x="f21" y="f5"/>
                </a:lnTo>
                <a:close/>
                <a:moveTo>
                  <a:pt x="f23" y="f10"/>
                </a:moveTo>
                <a:lnTo>
                  <a:pt x="f23" y="f8"/>
                </a:lnTo>
                <a:lnTo>
                  <a:pt x="f22" y="f8"/>
                </a:lnTo>
                <a:lnTo>
                  <a:pt x="f22" y="f7"/>
                </a:lnTo>
                <a:lnTo>
                  <a:pt x="f24" y="f7"/>
                </a:lnTo>
                <a:lnTo>
                  <a:pt x="f24" y="f10"/>
                </a:lnTo>
                <a:lnTo>
                  <a:pt x="f23" y="f10"/>
                </a:lnTo>
                <a:close/>
                <a:moveTo>
                  <a:pt x="f6" y="f2"/>
                </a:moveTo>
                <a:lnTo>
                  <a:pt x="f19" y="f2"/>
                </a:lnTo>
                <a:lnTo>
                  <a:pt x="f19" y="f5"/>
                </a:lnTo>
                <a:lnTo>
                  <a:pt x="f6" y="f5"/>
                </a:lnTo>
                <a:lnTo>
                  <a:pt x="f6" y="f2"/>
                </a:lnTo>
                <a:close/>
                <a:moveTo>
                  <a:pt x="f6" y="f10"/>
                </a:moveTo>
                <a:lnTo>
                  <a:pt x="f19" y="f10"/>
                </a:lnTo>
                <a:lnTo>
                  <a:pt x="f19" y="f8"/>
                </a:lnTo>
                <a:lnTo>
                  <a:pt x="f6" y="f8"/>
                </a:lnTo>
                <a:lnTo>
                  <a:pt x="f6" y="f10"/>
                </a:lnTo>
                <a:close/>
              </a:path>
            </a:pathLst>
          </a:custGeom>
          <a:solidFill>
            <a:srgbClr val="A41A1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3DB2E152-397F-9F7C-2F1E-A7C985F2E775}"/>
              </a:ext>
            </a:extLst>
          </p:cNvPr>
          <p:cNvSpPr/>
          <p:nvPr/>
        </p:nvSpPr>
        <p:spPr>
          <a:xfrm flipV="1">
            <a:off x="6621344" y="4401162"/>
            <a:ext cx="1625007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1D15BFA2-76FE-7835-0AC0-87815606D192}"/>
              </a:ext>
            </a:extLst>
          </p:cNvPr>
          <p:cNvSpPr/>
          <p:nvPr/>
        </p:nvSpPr>
        <p:spPr>
          <a:xfrm flipV="1">
            <a:off x="3567275" y="4835127"/>
            <a:ext cx="396410" cy="420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3F80FB62-B3D8-050F-C824-61C79410A93D}"/>
              </a:ext>
            </a:extLst>
          </p:cNvPr>
          <p:cNvGrpSpPr/>
          <p:nvPr/>
        </p:nvGrpSpPr>
        <p:grpSpPr>
          <a:xfrm>
            <a:off x="4475731" y="645767"/>
            <a:ext cx="3078812" cy="1041840"/>
            <a:chOff x="4475731" y="645767"/>
            <a:chExt cx="3078812" cy="1041840"/>
          </a:xfrm>
        </p:grpSpPr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4C44F2E8-754E-0146-AF5F-B7561E38002D}"/>
                </a:ext>
              </a:extLst>
            </p:cNvPr>
            <p:cNvSpPr/>
            <p:nvPr/>
          </p:nvSpPr>
          <p:spPr>
            <a:xfrm>
              <a:off x="6730916" y="999695"/>
              <a:ext cx="823627" cy="3098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4597"/>
                <a:gd name="f4" fmla="val 468279"/>
                <a:gd name="f5" fmla="*/ f0 1 1244597"/>
                <a:gd name="f6" fmla="*/ f1 1 46827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244597"/>
                <a:gd name="f13" fmla="*/ f10 1 468279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244597" h="468279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2">
                <a:alphaModFix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AutoShape 8">
              <a:extLst>
                <a:ext uri="{FF2B5EF4-FFF2-40B4-BE49-F238E27FC236}">
                  <a16:creationId xmlns:a16="http://schemas.microsoft.com/office/drawing/2014/main" id="{C06C90CB-332D-3507-034E-C16A1E18DA07}"/>
                </a:ext>
              </a:extLst>
            </p:cNvPr>
            <p:cNvSpPr/>
            <p:nvPr/>
          </p:nvSpPr>
          <p:spPr>
            <a:xfrm>
              <a:off x="6004535" y="1639491"/>
              <a:ext cx="1516294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val f6"/>
                <a:gd name="f13" fmla="*/ f7 f0 1"/>
                <a:gd name="f14" fmla="*/ f8 f0 1"/>
                <a:gd name="f15" fmla="?: f9 f3 1"/>
                <a:gd name="f16" fmla="?: f10 f4 1"/>
                <a:gd name="f17" fmla="?: f11 f5 1"/>
                <a:gd name="f18" fmla="*/ f13 1 f2"/>
                <a:gd name="f19" fmla="*/ f14 1 f2"/>
                <a:gd name="f20" fmla="*/ f15 1 21600"/>
                <a:gd name="f21" fmla="*/ f16 1 21600"/>
                <a:gd name="f22" fmla="*/ 21600 f15 1"/>
                <a:gd name="f23" fmla="*/ 21600 f16 1"/>
                <a:gd name="f24" fmla="+- f18 0 f1"/>
                <a:gd name="f25" fmla="+- f19 0 f1"/>
                <a:gd name="f26" fmla="min f21 f20"/>
                <a:gd name="f27" fmla="*/ f22 1 f17"/>
                <a:gd name="f28" fmla="*/ f23 1 f17"/>
                <a:gd name="f29" fmla="val f27"/>
                <a:gd name="f30" fmla="val f28"/>
                <a:gd name="f31" fmla="*/ f6 f26 1"/>
                <a:gd name="f32" fmla="*/ f27 f26 1"/>
                <a:gd name="f33" fmla="*/ f28 f26 1"/>
                <a:gd name="f34" fmla="*/ f12 f26 1"/>
                <a:gd name="f35" fmla="*/ f29 f26 1"/>
                <a:gd name="f36" fmla="*/ f30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4" y="f34"/>
                </a:cxn>
                <a:cxn ang="f25">
                  <a:pos x="f35" y="f36"/>
                </a:cxn>
              </a:cxnLst>
              <a:rect l="f31" t="f31" r="f32" b="f33"/>
              <a:pathLst>
                <a:path>
                  <a:moveTo>
                    <a:pt x="f34" y="f34"/>
                  </a:moveTo>
                  <a:lnTo>
                    <a:pt x="f35" y="f36"/>
                  </a:lnTo>
                </a:path>
              </a:pathLst>
            </a:custGeom>
            <a:noFill/>
            <a:ln w="15599" cap="flat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TextBox 9">
              <a:extLst>
                <a:ext uri="{FF2B5EF4-FFF2-40B4-BE49-F238E27FC236}">
                  <a16:creationId xmlns:a16="http://schemas.microsoft.com/office/drawing/2014/main" id="{5716C003-A4EF-D106-2917-D17657D0B8DD}"/>
                </a:ext>
              </a:extLst>
            </p:cNvPr>
            <p:cNvSpPr txBox="1"/>
            <p:nvPr/>
          </p:nvSpPr>
          <p:spPr>
            <a:xfrm>
              <a:off x="4475731" y="1577751"/>
              <a:ext cx="2062932" cy="10985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95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680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8:30AM - 3:30PM EST</a:t>
              </a:r>
            </a:p>
          </p:txBody>
        </p:sp>
        <p:sp>
          <p:nvSpPr>
            <p:cNvPr id="9" name="TextBox 10">
              <a:extLst>
                <a:ext uri="{FF2B5EF4-FFF2-40B4-BE49-F238E27FC236}">
                  <a16:creationId xmlns:a16="http://schemas.microsoft.com/office/drawing/2014/main" id="{F52877F9-27E8-F274-0F6E-DD6E3B33505D}"/>
                </a:ext>
              </a:extLst>
            </p:cNvPr>
            <p:cNvSpPr txBox="1"/>
            <p:nvPr/>
          </p:nvSpPr>
          <p:spPr>
            <a:xfrm>
              <a:off x="5060097" y="1380085"/>
              <a:ext cx="708897" cy="17639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45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39" b="0" i="0" u="none" strike="noStrike" kern="1200" cap="none" spc="0" baseline="0">
                  <a:solidFill>
                    <a:srgbClr val="FFFFFF"/>
                  </a:solidFill>
                  <a:uFillTx/>
                  <a:latin typeface="Prompt"/>
                </a:rPr>
                <a:t>December </a:t>
              </a:r>
            </a:p>
          </p:txBody>
        </p:sp>
        <p:sp>
          <p:nvSpPr>
            <p:cNvPr id="10" name="TextBox 11">
              <a:extLst>
                <a:ext uri="{FF2B5EF4-FFF2-40B4-BE49-F238E27FC236}">
                  <a16:creationId xmlns:a16="http://schemas.microsoft.com/office/drawing/2014/main" id="{7B263176-7643-0C1B-6873-226072611C2A}"/>
                </a:ext>
              </a:extLst>
            </p:cNvPr>
            <p:cNvSpPr txBox="1"/>
            <p:nvPr/>
          </p:nvSpPr>
          <p:spPr>
            <a:xfrm>
              <a:off x="5042175" y="645767"/>
              <a:ext cx="666963" cy="93887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788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5629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15</a:t>
              </a:r>
            </a:p>
          </p:txBody>
        </p:sp>
        <p:sp>
          <p:nvSpPr>
            <p:cNvPr id="11" name="TextBox 12">
              <a:extLst>
                <a:ext uri="{FF2B5EF4-FFF2-40B4-BE49-F238E27FC236}">
                  <a16:creationId xmlns:a16="http://schemas.microsoft.com/office/drawing/2014/main" id="{017D7244-EA68-DB96-A3F2-631797154FD4}"/>
                </a:ext>
              </a:extLst>
            </p:cNvPr>
            <p:cNvSpPr txBox="1"/>
            <p:nvPr/>
          </p:nvSpPr>
          <p:spPr>
            <a:xfrm>
              <a:off x="5766050" y="842317"/>
              <a:ext cx="1052986" cy="57421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484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3459" b="0" i="0" u="none" strike="noStrike" kern="1200" cap="none" spc="0" baseline="0">
                  <a:solidFill>
                    <a:srgbClr val="A41A1A"/>
                  </a:solidFill>
                  <a:uFillTx/>
                  <a:latin typeface="Prompt Bold"/>
                </a:rPr>
                <a:t>PDH</a:t>
              </a:r>
            </a:p>
          </p:txBody>
        </p:sp>
        <p:sp>
          <p:nvSpPr>
            <p:cNvPr id="12" name="TextBox 13">
              <a:extLst>
                <a:ext uri="{FF2B5EF4-FFF2-40B4-BE49-F238E27FC236}">
                  <a16:creationId xmlns:a16="http://schemas.microsoft.com/office/drawing/2014/main" id="{318E8EB8-1D73-2C67-973F-42F6AE872CAA}"/>
                </a:ext>
              </a:extLst>
            </p:cNvPr>
            <p:cNvSpPr txBox="1"/>
            <p:nvPr/>
          </p:nvSpPr>
          <p:spPr>
            <a:xfrm>
              <a:off x="5774509" y="1286652"/>
              <a:ext cx="1456337" cy="306634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ts val="261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66" b="0" i="0" u="none" strike="noStrike" kern="1200" cap="none" spc="0" baseline="0">
                  <a:solidFill>
                    <a:srgbClr val="A41A1A"/>
                  </a:solidFill>
                  <a:uFillTx/>
                  <a:latin typeface="Prompt Bold"/>
                </a:rPr>
                <a:t>MARATHON</a:t>
              </a:r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88178C95-32D9-D8F9-9784-62AC3A5A1142}"/>
                </a:ext>
              </a:extLst>
            </p:cNvPr>
            <p:cNvSpPr txBox="1"/>
            <p:nvPr/>
          </p:nvSpPr>
          <p:spPr>
            <a:xfrm>
              <a:off x="5216716" y="716350"/>
              <a:ext cx="317872" cy="17639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45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039" b="0" i="0" u="none" strike="noStrike" kern="1200" cap="none" spc="0" baseline="0">
                  <a:solidFill>
                    <a:srgbClr val="FFFFFF"/>
                  </a:solidFill>
                  <a:uFillTx/>
                  <a:latin typeface="Prompt"/>
                </a:rPr>
                <a:t>2023</a:t>
              </a:r>
            </a:p>
          </p:txBody>
        </p:sp>
        <p:sp>
          <p:nvSpPr>
            <p:cNvPr id="14" name="TextBox 15">
              <a:extLst>
                <a:ext uri="{FF2B5EF4-FFF2-40B4-BE49-F238E27FC236}">
                  <a16:creationId xmlns:a16="http://schemas.microsoft.com/office/drawing/2014/main" id="{4C6EC42F-D797-7CDF-83FD-9F3D97678BF9}"/>
                </a:ext>
              </a:extLst>
            </p:cNvPr>
            <p:cNvSpPr txBox="1"/>
            <p:nvPr/>
          </p:nvSpPr>
          <p:spPr>
            <a:xfrm>
              <a:off x="5766050" y="667841"/>
              <a:ext cx="699269" cy="31320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56" b="0" i="0" u="none" strike="noStrike" kern="1200" cap="none" spc="0" baseline="0">
                  <a:solidFill>
                    <a:srgbClr val="000000"/>
                  </a:solidFill>
                  <a:uFillTx/>
                  <a:latin typeface="Prompt Bold"/>
                </a:rPr>
                <a:t>HVAC</a:t>
              </a:r>
            </a:p>
          </p:txBody>
        </p:sp>
        <p:sp>
          <p:nvSpPr>
            <p:cNvPr id="15" name="TextBox 16">
              <a:extLst>
                <a:ext uri="{FF2B5EF4-FFF2-40B4-BE49-F238E27FC236}">
                  <a16:creationId xmlns:a16="http://schemas.microsoft.com/office/drawing/2014/main" id="{1677F476-CEDE-4223-EA2F-97E3B70DF1F8}"/>
                </a:ext>
              </a:extLst>
            </p:cNvPr>
            <p:cNvSpPr txBox="1"/>
            <p:nvPr/>
          </p:nvSpPr>
          <p:spPr>
            <a:xfrm>
              <a:off x="5116881" y="666890"/>
              <a:ext cx="510354" cy="22582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914400" rtl="0" fontAlgn="auto" hangingPunct="1">
                <a:lnSpc>
                  <a:spcPts val="191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366" b="0" i="0" u="none" strike="noStrike" kern="1200" cap="none" spc="0" baseline="0">
                  <a:solidFill>
                    <a:srgbClr val="000000"/>
                  </a:solidFill>
                  <a:uFillTx/>
                  <a:latin typeface="Prompt"/>
                </a:rPr>
                <a:t>2023</a:t>
              </a:r>
            </a:p>
          </p:txBody>
        </p:sp>
      </p:grpSp>
      <p:sp>
        <p:nvSpPr>
          <p:cNvPr id="16" name="TextBox 17">
            <a:extLst>
              <a:ext uri="{FF2B5EF4-FFF2-40B4-BE49-F238E27FC236}">
                <a16:creationId xmlns:a16="http://schemas.microsoft.com/office/drawing/2014/main" id="{15D86109-1194-3C4B-36EE-D6438414FD2C}"/>
              </a:ext>
            </a:extLst>
          </p:cNvPr>
          <p:cNvSpPr txBox="1"/>
          <p:nvPr/>
        </p:nvSpPr>
        <p:spPr>
          <a:xfrm>
            <a:off x="4033354" y="4790258"/>
            <a:ext cx="1499707" cy="2089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ts val="84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06" b="0" i="0" u="none" strike="noStrike" kern="1200" cap="none" spc="29" baseline="0">
                <a:solidFill>
                  <a:srgbClr val="000000"/>
                </a:solidFill>
                <a:uFillTx/>
                <a:latin typeface="Prompt"/>
              </a:rPr>
              <a:t>Professional Development </a:t>
            </a:r>
          </a:p>
          <a:p>
            <a:pPr marL="0" marR="0" lvl="0" indent="0" algn="l" defTabSz="914400" rtl="0" fontAlgn="auto" hangingPunct="1">
              <a:lnSpc>
                <a:spcPts val="84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06" b="0" i="0" u="none" strike="noStrike" kern="1200" cap="none" spc="29" baseline="0">
                <a:solidFill>
                  <a:srgbClr val="000000"/>
                </a:solidFill>
                <a:uFillTx/>
                <a:latin typeface="Prompt"/>
              </a:rPr>
              <a:t>Hours Awarded</a:t>
            </a:r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3FD9D9A1-0E4A-1BDF-63A2-E1A35F184D17}"/>
              </a:ext>
            </a:extLst>
          </p:cNvPr>
          <p:cNvSpPr txBox="1"/>
          <p:nvPr/>
        </p:nvSpPr>
        <p:spPr>
          <a:xfrm>
            <a:off x="3166045" y="2447126"/>
            <a:ext cx="5792257" cy="1756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3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317" b="0" i="0" u="none" strike="noStrike" kern="1200" cap="none" spc="199" baseline="0">
                <a:solidFill>
                  <a:srgbClr val="000000"/>
                </a:solidFill>
                <a:uFillTx/>
                <a:latin typeface="Prompt"/>
              </a:rPr>
              <a:t>This certificate is presented to 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862E5F02-B6B1-ADFD-AF2D-FE6802FDF980}"/>
              </a:ext>
            </a:extLst>
          </p:cNvPr>
          <p:cNvSpPr txBox="1"/>
          <p:nvPr/>
        </p:nvSpPr>
        <p:spPr>
          <a:xfrm>
            <a:off x="3586633" y="4503703"/>
            <a:ext cx="1668679" cy="1237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16" b="0" i="0" u="none" strike="noStrike" kern="1200" cap="none" spc="0" baseline="0">
                <a:solidFill>
                  <a:srgbClr val="000000"/>
                </a:solidFill>
                <a:uFillTx/>
                <a:latin typeface="Prompt"/>
              </a:rPr>
              <a:t>DATE</a:t>
            </a:r>
          </a:p>
        </p:txBody>
      </p:sp>
      <p:sp>
        <p:nvSpPr>
          <p:cNvPr id="19" name="TextBox 20">
            <a:extLst>
              <a:ext uri="{FF2B5EF4-FFF2-40B4-BE49-F238E27FC236}">
                <a16:creationId xmlns:a16="http://schemas.microsoft.com/office/drawing/2014/main" id="{ECF5DF49-D39C-37D1-2718-186B0FC66CEF}"/>
              </a:ext>
            </a:extLst>
          </p:cNvPr>
          <p:cNvSpPr txBox="1"/>
          <p:nvPr/>
        </p:nvSpPr>
        <p:spPr>
          <a:xfrm>
            <a:off x="1658474" y="1885776"/>
            <a:ext cx="8875056" cy="3760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291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70" b="0" i="0" u="none" strike="noStrike" kern="1200" cap="none" spc="0" baseline="0" dirty="0">
                <a:solidFill>
                  <a:srgbClr val="000000"/>
                </a:solidFill>
                <a:uFillTx/>
                <a:latin typeface="Prompt Medium"/>
              </a:rPr>
              <a:t>HVAC Controls 101 - From Basic to Advanced</a:t>
            </a:r>
          </a:p>
        </p:txBody>
      </p:sp>
      <p:grpSp>
        <p:nvGrpSpPr>
          <p:cNvPr id="20" name="Group 21">
            <a:extLst>
              <a:ext uri="{FF2B5EF4-FFF2-40B4-BE49-F238E27FC236}">
                <a16:creationId xmlns:a16="http://schemas.microsoft.com/office/drawing/2014/main" id="{30FB24D7-A9C4-5E9F-1711-2480CEB5CD89}"/>
              </a:ext>
            </a:extLst>
          </p:cNvPr>
          <p:cNvGrpSpPr/>
          <p:nvPr/>
        </p:nvGrpSpPr>
        <p:grpSpPr>
          <a:xfrm>
            <a:off x="2981657" y="5368616"/>
            <a:ext cx="6228690" cy="972802"/>
            <a:chOff x="2981657" y="5368616"/>
            <a:chExt cx="6228690" cy="972802"/>
          </a:xfrm>
        </p:grpSpPr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9765F856-6320-52C1-DACC-232DEF5355F5}"/>
                </a:ext>
              </a:extLst>
            </p:cNvPr>
            <p:cNvSpPr/>
            <p:nvPr/>
          </p:nvSpPr>
          <p:spPr>
            <a:xfrm>
              <a:off x="4619631" y="5787063"/>
              <a:ext cx="554355" cy="5543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37692"/>
                <a:gd name="f4" fmla="*/ f0 1 837692"/>
                <a:gd name="f5" fmla="*/ f1 1 837692"/>
                <a:gd name="f6" fmla="val f2"/>
                <a:gd name="f7" fmla="val f3"/>
                <a:gd name="f8" fmla="+- f7 0 f6"/>
                <a:gd name="f9" fmla="*/ f8 1 837692"/>
                <a:gd name="f10" fmla="*/ f6 1 f9"/>
                <a:gd name="f11" fmla="*/ f7 1 f9"/>
                <a:gd name="f12" fmla="*/ f10 f4 1"/>
                <a:gd name="f13" fmla="*/ f11 f4 1"/>
                <a:gd name="f14" fmla="*/ f11 f5 1"/>
                <a:gd name="f15" fmla="*/ f10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" t="f15" r="f13" b="f14"/>
              <a:pathLst>
                <a:path w="837692" h="837692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4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CB1C62E3-8F7C-40FF-6B6A-8C0F49569CC1}"/>
                </a:ext>
              </a:extLst>
            </p:cNvPr>
            <p:cNvSpPr/>
            <p:nvPr/>
          </p:nvSpPr>
          <p:spPr>
            <a:xfrm>
              <a:off x="3333298" y="5842449"/>
              <a:ext cx="1150132" cy="4435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37974"/>
                <a:gd name="f4" fmla="val 670310"/>
                <a:gd name="f5" fmla="val 670309"/>
                <a:gd name="f6" fmla="*/ f0 1 1737974"/>
                <a:gd name="f7" fmla="*/ f1 1 67031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737974"/>
                <a:gd name="f14" fmla="*/ f11 1 67031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737974" h="67031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5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AE2FB7A2-49B9-82B6-2764-E8ABB1716CC9}"/>
                </a:ext>
              </a:extLst>
            </p:cNvPr>
            <p:cNvSpPr/>
            <p:nvPr/>
          </p:nvSpPr>
          <p:spPr>
            <a:xfrm>
              <a:off x="4561877" y="5376635"/>
              <a:ext cx="912370" cy="3517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78689"/>
                <a:gd name="f4" fmla="val 531467"/>
                <a:gd name="f5" fmla="*/ f0 1 1378689"/>
                <a:gd name="f6" fmla="*/ f1 1 531467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378689"/>
                <a:gd name="f13" fmla="*/ f10 1 531467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378689" h="531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6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D9C9B909-EBCD-1BCA-C4F3-308651E2A52E}"/>
                </a:ext>
              </a:extLst>
            </p:cNvPr>
            <p:cNvSpPr/>
            <p:nvPr/>
          </p:nvSpPr>
          <p:spPr>
            <a:xfrm>
              <a:off x="2981657" y="5368616"/>
              <a:ext cx="1229173" cy="3677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7419"/>
                <a:gd name="f4" fmla="val 555703"/>
                <a:gd name="f5" fmla="*/ f0 1 1857419"/>
                <a:gd name="f6" fmla="*/ f1 1 55570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857419"/>
                <a:gd name="f13" fmla="*/ f10 1 555703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857419" h="555703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7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EF126406-0217-2458-18C6-F077C38527D5}"/>
                </a:ext>
              </a:extLst>
            </p:cNvPr>
            <p:cNvSpPr/>
            <p:nvPr/>
          </p:nvSpPr>
          <p:spPr>
            <a:xfrm>
              <a:off x="8599675" y="5394219"/>
              <a:ext cx="610672" cy="3165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22797"/>
                <a:gd name="f4" fmla="val 478330"/>
                <a:gd name="f5" fmla="val 478331"/>
                <a:gd name="f6" fmla="*/ f0 1 922797"/>
                <a:gd name="f7" fmla="*/ f1 1 47833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922797"/>
                <a:gd name="f14" fmla="*/ f11 1 47833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922797" h="47833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8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01237313-31A4-5F6F-432C-237E7762F84A}"/>
                </a:ext>
              </a:extLst>
            </p:cNvPr>
            <p:cNvSpPr/>
            <p:nvPr/>
          </p:nvSpPr>
          <p:spPr>
            <a:xfrm>
              <a:off x="6978993" y="5394219"/>
              <a:ext cx="1269635" cy="3195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18562"/>
                <a:gd name="f4" fmla="val 482838"/>
                <a:gd name="f5" fmla="val 482839"/>
                <a:gd name="f6" fmla="*/ f0 1 1918562"/>
                <a:gd name="f7" fmla="*/ f1 1 482838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918562"/>
                <a:gd name="f14" fmla="*/ f11 1 482838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918562" h="482838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9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0D117B0-5533-0E62-02A5-66381C02FDDA}"/>
                </a:ext>
              </a:extLst>
            </p:cNvPr>
            <p:cNvSpPr/>
            <p:nvPr/>
          </p:nvSpPr>
          <p:spPr>
            <a:xfrm>
              <a:off x="8314986" y="5926372"/>
              <a:ext cx="880311" cy="28009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30252"/>
                <a:gd name="f4" fmla="val 423262"/>
                <a:gd name="f5" fmla="val 1330253"/>
                <a:gd name="f6" fmla="*/ f0 1 1330252"/>
                <a:gd name="f7" fmla="*/ f1 1 423262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330252"/>
                <a:gd name="f14" fmla="*/ f11 1 423262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30252" h="423262">
                  <a:moveTo>
                    <a:pt x="f2" y="f2"/>
                  </a:moveTo>
                  <a:lnTo>
                    <a:pt x="f5" y="f2"/>
                  </a:lnTo>
                  <a:lnTo>
                    <a:pt x="f5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0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912CD827-58C4-3E24-4726-20F7FDC95BC2}"/>
                </a:ext>
              </a:extLst>
            </p:cNvPr>
            <p:cNvSpPr/>
            <p:nvPr/>
          </p:nvSpPr>
          <p:spPr>
            <a:xfrm>
              <a:off x="5812456" y="5368616"/>
              <a:ext cx="816833" cy="3876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34320"/>
                <a:gd name="f4" fmla="val 585741"/>
                <a:gd name="f5" fmla="val 1234319"/>
                <a:gd name="f6" fmla="*/ f0 1 1234320"/>
                <a:gd name="f7" fmla="*/ f1 1 585741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34320"/>
                <a:gd name="f14" fmla="*/ f11 1 585741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34320" h="585741">
                  <a:moveTo>
                    <a:pt x="f2" y="f2"/>
                  </a:moveTo>
                  <a:lnTo>
                    <a:pt x="f5" y="f2"/>
                  </a:lnTo>
                  <a:lnTo>
                    <a:pt x="f5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1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604625DD-4D2A-7867-914A-4593889DC084}"/>
                </a:ext>
              </a:extLst>
            </p:cNvPr>
            <p:cNvSpPr/>
            <p:nvPr/>
          </p:nvSpPr>
          <p:spPr>
            <a:xfrm>
              <a:off x="6220873" y="5887785"/>
              <a:ext cx="938421" cy="3572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8058"/>
                <a:gd name="f4" fmla="val 539890"/>
                <a:gd name="f5" fmla="val 539891"/>
                <a:gd name="f6" fmla="*/ f0 1 1418058"/>
                <a:gd name="f7" fmla="*/ f1 1 53989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418058"/>
                <a:gd name="f14" fmla="*/ f11 1 53989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418058" h="539890">
                  <a:moveTo>
                    <a:pt x="f2" y="f2"/>
                  </a:moveTo>
                  <a:lnTo>
                    <a:pt x="f3" y="f2"/>
                  </a:lnTo>
                  <a:lnTo>
                    <a:pt x="f3" y="f5"/>
                  </a:lnTo>
                  <a:lnTo>
                    <a:pt x="f2" y="f5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2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B26E17E2-425C-A846-1361-7FDFBE119AC0}"/>
                </a:ext>
              </a:extLst>
            </p:cNvPr>
            <p:cNvSpPr/>
            <p:nvPr/>
          </p:nvSpPr>
          <p:spPr>
            <a:xfrm>
              <a:off x="5326828" y="5842449"/>
              <a:ext cx="732233" cy="4216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6482"/>
                <a:gd name="f4" fmla="val 637223"/>
                <a:gd name="f5" fmla="*/ f0 1 1106482"/>
                <a:gd name="f6" fmla="*/ f1 1 637223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106482"/>
                <a:gd name="f13" fmla="*/ f10 1 637223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106482" h="637223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3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76197479-12F9-C539-C356-AAA8BF9A8267}"/>
                </a:ext>
              </a:extLst>
            </p:cNvPr>
            <p:cNvSpPr/>
            <p:nvPr/>
          </p:nvSpPr>
          <p:spPr>
            <a:xfrm>
              <a:off x="7324106" y="5813416"/>
              <a:ext cx="834764" cy="45071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1425"/>
                <a:gd name="f4" fmla="val 681089"/>
                <a:gd name="f5" fmla="*/ f0 1 1261425"/>
                <a:gd name="f6" fmla="*/ f1 1 681089"/>
                <a:gd name="f7" fmla="val f2"/>
                <a:gd name="f8" fmla="val f3"/>
                <a:gd name="f9" fmla="val f4"/>
                <a:gd name="f10" fmla="+- f9 0 f7"/>
                <a:gd name="f11" fmla="+- f8 0 f7"/>
                <a:gd name="f12" fmla="*/ f11 1 1261425"/>
                <a:gd name="f13" fmla="*/ f10 1 681089"/>
                <a:gd name="f14" fmla="*/ f7 1 f12"/>
                <a:gd name="f15" fmla="*/ f8 1 f12"/>
                <a:gd name="f16" fmla="*/ f7 1 f13"/>
                <a:gd name="f17" fmla="*/ f9 1 f13"/>
                <a:gd name="f18" fmla="*/ f14 f5 1"/>
                <a:gd name="f19" fmla="*/ f15 f5 1"/>
                <a:gd name="f20" fmla="*/ f17 f6 1"/>
                <a:gd name="f21" fmla="*/ f16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261425" h="681089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2" y="f2"/>
                  </a:lnTo>
                  <a:close/>
                </a:path>
              </a:pathLst>
            </a:custGeom>
            <a:blipFill>
              <a:blip r:embed="rId14">
                <a:alphaModFix/>
              </a:blip>
              <a:stretch>
                <a:fillRect/>
              </a:stretch>
            </a:blip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88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AutoShape 33">
            <a:extLst>
              <a:ext uri="{FF2B5EF4-FFF2-40B4-BE49-F238E27FC236}">
                <a16:creationId xmlns:a16="http://schemas.microsoft.com/office/drawing/2014/main" id="{A57C9254-403E-B22E-E2D4-7283F8EC6B2B}"/>
              </a:ext>
            </a:extLst>
          </p:cNvPr>
          <p:cNvSpPr/>
          <p:nvPr/>
        </p:nvSpPr>
        <p:spPr>
          <a:xfrm flipV="1">
            <a:off x="6621344" y="5054894"/>
            <a:ext cx="1625007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AutoShape 34">
            <a:extLst>
              <a:ext uri="{FF2B5EF4-FFF2-40B4-BE49-F238E27FC236}">
                <a16:creationId xmlns:a16="http://schemas.microsoft.com/office/drawing/2014/main" id="{37E21C5E-25BA-4CAE-8EF4-E44BD722D04A}"/>
              </a:ext>
            </a:extLst>
          </p:cNvPr>
          <p:cNvSpPr/>
          <p:nvPr/>
        </p:nvSpPr>
        <p:spPr>
          <a:xfrm flipV="1">
            <a:off x="3586633" y="4445940"/>
            <a:ext cx="1625007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TextBox 35">
            <a:extLst>
              <a:ext uri="{FF2B5EF4-FFF2-40B4-BE49-F238E27FC236}">
                <a16:creationId xmlns:a16="http://schemas.microsoft.com/office/drawing/2014/main" id="{B2158DFA-03EC-DF0F-30A5-99F80F8159C7}"/>
              </a:ext>
            </a:extLst>
          </p:cNvPr>
          <p:cNvSpPr txBox="1"/>
          <p:nvPr/>
        </p:nvSpPr>
        <p:spPr>
          <a:xfrm>
            <a:off x="3567229" y="4582094"/>
            <a:ext cx="396492" cy="2185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69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11" b="0" i="0" u="none" strike="noStrike" kern="1200" cap="none" spc="59" baseline="0">
                <a:solidFill>
                  <a:srgbClr val="000000"/>
                </a:solidFill>
                <a:uFillTx/>
                <a:latin typeface="Garamond"/>
              </a:rPr>
              <a:t>1</a:t>
            </a:r>
          </a:p>
        </p:txBody>
      </p:sp>
      <p:sp>
        <p:nvSpPr>
          <p:cNvPr id="35" name="Freeform 36">
            <a:extLst>
              <a:ext uri="{FF2B5EF4-FFF2-40B4-BE49-F238E27FC236}">
                <a16:creationId xmlns:a16="http://schemas.microsoft.com/office/drawing/2014/main" id="{712DC85A-A9FC-8DC3-3A97-6C548016AD65}"/>
              </a:ext>
            </a:extLst>
          </p:cNvPr>
          <p:cNvSpPr/>
          <p:nvPr/>
        </p:nvSpPr>
        <p:spPr>
          <a:xfrm>
            <a:off x="8810463" y="0"/>
            <a:ext cx="1911333" cy="2668530"/>
          </a:xfrm>
          <a:custGeom>
            <a:avLst/>
            <a:gdLst>
              <a:gd name="f0" fmla="val w"/>
              <a:gd name="f1" fmla="val h"/>
              <a:gd name="f2" fmla="val 0"/>
              <a:gd name="f3" fmla="val 2166180"/>
              <a:gd name="f4" fmla="val 3024334"/>
              <a:gd name="f5" fmla="val 2166179"/>
              <a:gd name="f6" fmla="*/ f0 1 2166180"/>
              <a:gd name="f7" fmla="*/ f1 1 3024334"/>
              <a:gd name="f8" fmla="val f2"/>
              <a:gd name="f9" fmla="val f3"/>
              <a:gd name="f10" fmla="val f4"/>
              <a:gd name="f11" fmla="+- f10 0 f8"/>
              <a:gd name="f12" fmla="+- f9 0 f8"/>
              <a:gd name="f13" fmla="*/ f12 1 2166180"/>
              <a:gd name="f14" fmla="*/ f11 1 3024334"/>
              <a:gd name="f15" fmla="*/ f8 1 f13"/>
              <a:gd name="f16" fmla="*/ f9 1 f13"/>
              <a:gd name="f17" fmla="*/ f8 1 f14"/>
              <a:gd name="f18" fmla="*/ f10 1 f14"/>
              <a:gd name="f19" fmla="*/ f15 f6 1"/>
              <a:gd name="f20" fmla="*/ f16 f6 1"/>
              <a:gd name="f21" fmla="*/ f18 f7 1"/>
              <a:gd name="f22" fmla="*/ f17 f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2166180" h="3024334">
                <a:moveTo>
                  <a:pt x="f2" y="f2"/>
                </a:moveTo>
                <a:lnTo>
                  <a:pt x="f5" y="f2"/>
                </a:lnTo>
                <a:lnTo>
                  <a:pt x="f5" y="f4"/>
                </a:lnTo>
                <a:lnTo>
                  <a:pt x="f2" y="f4"/>
                </a:lnTo>
                <a:lnTo>
                  <a:pt x="f2" y="f2"/>
                </a:lnTo>
                <a:close/>
              </a:path>
            </a:pathLst>
          </a:custGeom>
          <a:blipFill>
            <a:blip r:embed="rId15">
              <a:alphaModFix/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Freeform 37">
            <a:extLst>
              <a:ext uri="{FF2B5EF4-FFF2-40B4-BE49-F238E27FC236}">
                <a16:creationId xmlns:a16="http://schemas.microsoft.com/office/drawing/2014/main" id="{8805620B-ECCE-47C0-8F35-E0991B0B421C}"/>
              </a:ext>
            </a:extLst>
          </p:cNvPr>
          <p:cNvSpPr/>
          <p:nvPr/>
        </p:nvSpPr>
        <p:spPr>
          <a:xfrm flipH="1" flipV="1">
            <a:off x="1512262" y="4219635"/>
            <a:ext cx="1889726" cy="2638364"/>
          </a:xfrm>
          <a:custGeom>
            <a:avLst/>
            <a:gdLst>
              <a:gd name="f0" fmla="val w"/>
              <a:gd name="f1" fmla="val h"/>
              <a:gd name="f2" fmla="val 0"/>
              <a:gd name="f3" fmla="val 2141694"/>
              <a:gd name="f4" fmla="val 2990149"/>
              <a:gd name="f5" fmla="*/ f0 1 2141694"/>
              <a:gd name="f6" fmla="*/ f1 1 2990149"/>
              <a:gd name="f7" fmla="val f2"/>
              <a:gd name="f8" fmla="val f3"/>
              <a:gd name="f9" fmla="val f4"/>
              <a:gd name="f10" fmla="+- f9 0 f7"/>
              <a:gd name="f11" fmla="+- f8 0 f7"/>
              <a:gd name="f12" fmla="*/ f11 1 2141694"/>
              <a:gd name="f13" fmla="*/ f10 1 2990149"/>
              <a:gd name="f14" fmla="*/ f7 1 f12"/>
              <a:gd name="f15" fmla="*/ f8 1 f12"/>
              <a:gd name="f16" fmla="*/ f7 1 f13"/>
              <a:gd name="f17" fmla="*/ f9 1 f13"/>
              <a:gd name="f18" fmla="*/ f14 f5 1"/>
              <a:gd name="f19" fmla="*/ f15 f5 1"/>
              <a:gd name="f20" fmla="*/ f17 f6 1"/>
              <a:gd name="f21" fmla="*/ f16 f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1" r="f19" b="f20"/>
            <a:pathLst>
              <a:path w="2141694" h="2990149">
                <a:moveTo>
                  <a:pt x="f3" y="f4"/>
                </a:moveTo>
                <a:lnTo>
                  <a:pt x="f2" y="f4"/>
                </a:lnTo>
                <a:lnTo>
                  <a:pt x="f2" y="f2"/>
                </a:lnTo>
                <a:lnTo>
                  <a:pt x="f3" y="f2"/>
                </a:lnTo>
                <a:lnTo>
                  <a:pt x="f3" y="f4"/>
                </a:lnTo>
                <a:close/>
              </a:path>
            </a:pathLst>
          </a:custGeom>
          <a:blipFill>
            <a:blip r:embed="rId17">
              <a:alphaModFix/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88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38">
            <a:extLst>
              <a:ext uri="{FF2B5EF4-FFF2-40B4-BE49-F238E27FC236}">
                <a16:creationId xmlns:a16="http://schemas.microsoft.com/office/drawing/2014/main" id="{F67F3C24-E758-ABB1-9813-2E50349D519A}"/>
              </a:ext>
            </a:extLst>
          </p:cNvPr>
          <p:cNvSpPr txBox="1"/>
          <p:nvPr/>
        </p:nvSpPr>
        <p:spPr>
          <a:xfrm>
            <a:off x="2611965" y="3333984"/>
            <a:ext cx="6968075" cy="7073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for attending and completion of PDH training with Insight Partners.</a:t>
            </a:r>
          </a:p>
          <a:p>
            <a:pPr marL="0" marR="0" lvl="0" indent="0" algn="ctr" defTabSz="914400" rtl="0" fontAlgn="auto" hangingPunct="1">
              <a:lnSpc>
                <a:spcPts val="69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2" b="0" i="0" u="none" strike="noStrike" kern="1200" cap="none" spc="63" baseline="0" dirty="0">
              <a:solidFill>
                <a:srgbClr val="000000"/>
              </a:solidFill>
              <a:uFillTx/>
              <a:latin typeface="Prompt"/>
            </a:endParaRPr>
          </a:p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Insight Partners provides heating, ventilation, and air conditioning (HVAC) products and engineering services to commercial and industrial building contractors, </a:t>
            </a:r>
          </a:p>
          <a:p>
            <a:pPr marL="0" marR="0" lvl="0" indent="0" algn="ctr" defTabSz="914400" rtl="0" fontAlgn="auto" hangingPunct="1">
              <a:lnSpc>
                <a:spcPts val="116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2" b="0" i="0" u="none" strike="noStrike" kern="1200" cap="none" spc="63" baseline="0" dirty="0">
                <a:solidFill>
                  <a:srgbClr val="000000"/>
                </a:solidFill>
                <a:uFillTx/>
                <a:latin typeface="Prompt"/>
              </a:rPr>
              <a:t>architect-design firms, and business owners.</a:t>
            </a:r>
          </a:p>
        </p:txBody>
      </p:sp>
      <p:sp>
        <p:nvSpPr>
          <p:cNvPr id="38" name="TextBox 39">
            <a:extLst>
              <a:ext uri="{FF2B5EF4-FFF2-40B4-BE49-F238E27FC236}">
                <a16:creationId xmlns:a16="http://schemas.microsoft.com/office/drawing/2014/main" id="{5A8176F0-7FBE-37C5-C168-6BEC30327037}"/>
              </a:ext>
            </a:extLst>
          </p:cNvPr>
          <p:cNvSpPr txBox="1"/>
          <p:nvPr/>
        </p:nvSpPr>
        <p:spPr>
          <a:xfrm>
            <a:off x="6633386" y="4452213"/>
            <a:ext cx="1612955" cy="1237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16" b="0" i="0" u="none" strike="noStrike" kern="1200" cap="none" spc="0" baseline="0">
                <a:solidFill>
                  <a:srgbClr val="000000"/>
                </a:solidFill>
                <a:uFillTx/>
                <a:latin typeface="Prompt"/>
              </a:rPr>
              <a:t>SIGNATURE</a:t>
            </a:r>
          </a:p>
        </p:txBody>
      </p:sp>
      <p:sp>
        <p:nvSpPr>
          <p:cNvPr id="39" name="TextBox 40">
            <a:extLst>
              <a:ext uri="{FF2B5EF4-FFF2-40B4-BE49-F238E27FC236}">
                <a16:creationId xmlns:a16="http://schemas.microsoft.com/office/drawing/2014/main" id="{5D1543D4-4F59-EB94-FDE9-8A29EA0472E5}"/>
              </a:ext>
            </a:extLst>
          </p:cNvPr>
          <p:cNvSpPr txBox="1"/>
          <p:nvPr/>
        </p:nvSpPr>
        <p:spPr>
          <a:xfrm>
            <a:off x="6621344" y="4153232"/>
            <a:ext cx="1669420" cy="2250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69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59" baseline="0" dirty="0">
                <a:solidFill>
                  <a:srgbClr val="000000"/>
                </a:solidFill>
                <a:uFillTx/>
                <a:latin typeface="Fave Script Bold Pro" pitchFamily="2" charset="0"/>
              </a:rPr>
              <a:t>Chris Adams, P.E</a:t>
            </a:r>
            <a:r>
              <a:rPr lang="en-US" sz="1200" b="0" i="0" u="none" strike="noStrike" kern="1200" cap="none" spc="59" baseline="0" dirty="0">
                <a:solidFill>
                  <a:srgbClr val="000000"/>
                </a:solidFill>
                <a:uFillTx/>
                <a:latin typeface="Fave Script Bold Pro" pitchFamily="2" charset="0"/>
              </a:rPr>
              <a:t>.</a:t>
            </a:r>
            <a:endParaRPr lang="en-US" sz="1411" b="0" i="0" u="none" strike="noStrike" kern="1200" cap="none" spc="59" baseline="0" dirty="0">
              <a:solidFill>
                <a:srgbClr val="000000"/>
              </a:solidFill>
              <a:uFillTx/>
              <a:latin typeface="Fave Script Bold Pro" pitchFamily="2" charset="0"/>
            </a:endParaRPr>
          </a:p>
        </p:txBody>
      </p:sp>
      <p:sp>
        <p:nvSpPr>
          <p:cNvPr id="40" name="TextBox 41">
            <a:extLst>
              <a:ext uri="{FF2B5EF4-FFF2-40B4-BE49-F238E27FC236}">
                <a16:creationId xmlns:a16="http://schemas.microsoft.com/office/drawing/2014/main" id="{FB84390A-529F-39DE-CE58-7D245FF7B34F}"/>
              </a:ext>
            </a:extLst>
          </p:cNvPr>
          <p:cNvSpPr txBox="1"/>
          <p:nvPr/>
        </p:nvSpPr>
        <p:spPr>
          <a:xfrm>
            <a:off x="1658474" y="2691243"/>
            <a:ext cx="8875056" cy="5006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85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64" b="0" i="0" u="none" strike="noStrike" kern="1200" cap="none" spc="0" baseline="0">
                <a:solidFill>
                  <a:srgbClr val="000000"/>
                </a:solidFill>
                <a:uFillTx/>
                <a:latin typeface="Prompt Medium"/>
              </a:rPr>
              <a:t>Name name</a:t>
            </a:r>
          </a:p>
        </p:txBody>
      </p:sp>
      <p:sp>
        <p:nvSpPr>
          <p:cNvPr id="41" name="TextBox 42">
            <a:extLst>
              <a:ext uri="{FF2B5EF4-FFF2-40B4-BE49-F238E27FC236}">
                <a16:creationId xmlns:a16="http://schemas.microsoft.com/office/drawing/2014/main" id="{7CE043C9-D038-0489-F745-64FA71D8AE17}"/>
              </a:ext>
            </a:extLst>
          </p:cNvPr>
          <p:cNvSpPr txBox="1"/>
          <p:nvPr/>
        </p:nvSpPr>
        <p:spPr>
          <a:xfrm>
            <a:off x="6633386" y="5105945"/>
            <a:ext cx="1612955" cy="12375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716" b="0" i="0" u="none" strike="noStrike" kern="1200" cap="none" spc="0" baseline="0">
                <a:solidFill>
                  <a:srgbClr val="000000"/>
                </a:solidFill>
                <a:uFillTx/>
                <a:latin typeface="Prompt"/>
              </a:rPr>
              <a:t>SIGNATURE</a:t>
            </a:r>
          </a:p>
        </p:txBody>
      </p:sp>
      <p:sp>
        <p:nvSpPr>
          <p:cNvPr id="42" name="TextBox 43">
            <a:extLst>
              <a:ext uri="{FF2B5EF4-FFF2-40B4-BE49-F238E27FC236}">
                <a16:creationId xmlns:a16="http://schemas.microsoft.com/office/drawing/2014/main" id="{E4FED519-E100-F84A-A4A2-B3497DA44655}"/>
              </a:ext>
            </a:extLst>
          </p:cNvPr>
          <p:cNvSpPr txBox="1"/>
          <p:nvPr/>
        </p:nvSpPr>
        <p:spPr>
          <a:xfrm>
            <a:off x="6621344" y="4806964"/>
            <a:ext cx="1669420" cy="2250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169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59" baseline="0" dirty="0">
                <a:solidFill>
                  <a:srgbClr val="000000"/>
                </a:solidFill>
                <a:uFillTx/>
                <a:latin typeface="Fave Script Bold Pro" pitchFamily="2" charset="0"/>
              </a:rPr>
              <a:t>Kirk Patton</a:t>
            </a:r>
          </a:p>
        </p:txBody>
      </p:sp>
      <p:sp>
        <p:nvSpPr>
          <p:cNvPr id="43" name="TextBox 44">
            <a:extLst>
              <a:ext uri="{FF2B5EF4-FFF2-40B4-BE49-F238E27FC236}">
                <a16:creationId xmlns:a16="http://schemas.microsoft.com/office/drawing/2014/main" id="{8A8C1985-A765-8F44-F9AE-0B164537A79F}"/>
              </a:ext>
            </a:extLst>
          </p:cNvPr>
          <p:cNvSpPr txBox="1"/>
          <p:nvPr/>
        </p:nvSpPr>
        <p:spPr>
          <a:xfrm>
            <a:off x="3383718" y="4093710"/>
            <a:ext cx="2020238" cy="3385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12.15.23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Fave Script Bold Pro</vt:lpstr>
      <vt:lpstr>Garamond</vt:lpstr>
      <vt:lpstr>Prompt</vt:lpstr>
      <vt:lpstr>Prompt Bold</vt:lpstr>
      <vt:lpstr>Prompt Medium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Sanders</dc:creator>
  <cp:lastModifiedBy>Courtney Sanders</cp:lastModifiedBy>
  <cp:revision>2</cp:revision>
  <dcterms:created xsi:type="dcterms:W3CDTF">2023-12-06T16:42:02Z</dcterms:created>
  <dcterms:modified xsi:type="dcterms:W3CDTF">2023-12-06T18:35:59Z</dcterms:modified>
</cp:coreProperties>
</file>