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C658B-CFC1-2C95-85F5-49F391D60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2F062-0249-DBE8-8BFD-1A2EE70F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1B65-AD42-8E11-E5EB-95B13746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48C6-BC0E-785E-D054-988CBAA5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2B875-6E65-B87A-262E-4ACF1412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C1E5-5684-D6C5-C740-EAB5C76A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31CC3-B8A2-E559-450A-C00864CB1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DF980-72A6-BACC-A093-DE55FBAF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4D4C9-413B-9C83-7D1E-1FDCD19F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41221-C262-A628-2F60-5127904B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BD354-ADEC-5B79-09B0-27B21C257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AAA42-057B-1773-0D31-EEB447FB9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EADBB-9AFC-6CCC-9E57-DB32F77D4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1A7B-0930-35B7-AE73-53EBAD82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15B53-A7F0-D3BC-5F38-8EB593E1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5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094A-A8D8-61C4-088B-254DA44A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F6C44-5472-7979-9BAA-2FFC0BA37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32B1-FAE6-CFC9-9BEF-B76496D2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02BF2-F81C-9706-CE25-D490242A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51BEF-EC6D-7B38-39A1-70988147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5E7EE-BE68-B690-A9B8-E1D5EB5B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89C0F-FF39-62D3-7BC0-EDCBA5A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6E0EF-B349-C82C-4FEA-2050B34D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641B8-AEDE-BD29-AF43-EC7AB10C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DDBF-EA0B-E6A4-2273-76186FA8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B654-C8C1-AC44-8094-47E01869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B8002-4480-1224-E53C-0E4DC63F4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E98DC-7DC8-7FA8-5759-3D01A37CD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84D3B-5DE9-E8CF-90BB-02EB88DD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7654F-E6D1-4148-D107-2977A9F4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E43AE-3A27-0FA8-A150-6844D10A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DE48-A525-867D-B634-93D3077E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07C83-3EE9-0E39-7C0B-9845F8CA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37357-2EEA-E87C-B121-FAC55B5F0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AF7C9-51F0-0936-7DA9-9EA1137A6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B46C8C-356A-4C0A-4293-888ABEDD2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B1588-B206-C2CD-A9CA-FC6BD35C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57F24-555B-19DF-1FA4-D81704F1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9A1772-AFA8-03A7-9988-3CA9FC79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6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ED8A-5258-277E-89CE-36DC16AB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573A78-380D-A9DE-A22B-244C22A3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909A8-BC2F-21A8-1474-23443543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7ECB0-CFF1-3BD3-04BB-A64DA00A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7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2BF17-0C81-F17F-1321-E039703D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69BA2-939A-77F5-5CD3-4B8F3480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4A400-47AC-8CC9-DBCC-EA431FD1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9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F6FB-A3BB-0850-2485-9DD09EEA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0879-A1CA-DF83-E613-482344F3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A21A9-4B92-20C7-6039-362CCA53E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7F981-D383-7969-FD4E-3423C358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08399-4374-990E-0B1C-0A3C81F7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43675-29B2-0D32-830A-7C459778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44B-8C71-09C0-5DD6-69B5AA26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3C661-DC4D-987D-E4F5-1A3324030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97CC6-38C9-F4E6-24FE-CE0F95BD4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636B-C07F-68EC-AAC7-3A5739DC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132CD-4E83-6B4D-B6A4-320621B2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93EA7-6F5E-FAC3-C9ED-7F1DABA7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5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F458-6BDB-58C3-EC7F-AFB89890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A218F-CB66-7348-5972-217A38D4D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3076-772C-9B3A-D341-603E046F8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B879-4BBF-4CEE-957C-D2515009196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76A47-9ECB-479B-52CD-128D29210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7FC30-1DC2-9C7B-9B05-9B9CC7FA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CEE3-D303-47F0-B1CE-D37702CD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DAE9D902-9EE3-F48F-80A5-DFC7D6F7D8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3421392" y="4504608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54568CF2-33F3-293F-798B-83107499A0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77838" y="278187"/>
            <a:ext cx="8236320" cy="6301624"/>
          </a:xfrm>
          <a:custGeom>
            <a:avLst/>
            <a:gdLst>
              <a:gd name="f0" fmla="val w"/>
              <a:gd name="f1" fmla="val h"/>
              <a:gd name="f2" fmla="val 0"/>
              <a:gd name="f3" fmla="val 9624296"/>
              <a:gd name="f4" fmla="val 7363569"/>
              <a:gd name="f5" fmla="val 60960"/>
              <a:gd name="f6" fmla="val 829061"/>
              <a:gd name="f7" fmla="val 657258"/>
              <a:gd name="f8" fmla="val 157480"/>
              <a:gd name="f9" fmla="val 832449"/>
              <a:gd name="f10" fmla="val 140970"/>
              <a:gd name="f11" fmla="val 142240"/>
              <a:gd name="f12" fmla="val 158750"/>
              <a:gd name="f13" fmla="val 6831826"/>
              <a:gd name="f14" fmla="val 7302609"/>
              <a:gd name="f15" fmla="val 7206089"/>
              <a:gd name="f16" fmla="val 7221329"/>
              <a:gd name="f17" fmla="val 7204819"/>
              <a:gd name="f18" fmla="val 829062"/>
              <a:gd name="f19" fmla="val 8866704"/>
              <a:gd name="f20" fmla="val 7222599"/>
              <a:gd name="f21" fmla="val 9563336"/>
              <a:gd name="f22" fmla="val 9468086"/>
              <a:gd name="f23" fmla="val 8870091"/>
              <a:gd name="f24" fmla="val 9484596"/>
              <a:gd name="f25" fmla="val 6833321"/>
              <a:gd name="f26" fmla="val 8866705"/>
              <a:gd name="f27" fmla="*/ f0 1 9624296"/>
              <a:gd name="f28" fmla="*/ f1 1 7363569"/>
              <a:gd name="f29" fmla="val f2"/>
              <a:gd name="f30" fmla="val f3"/>
              <a:gd name="f31" fmla="val f4"/>
              <a:gd name="f32" fmla="+- f31 0 f29"/>
              <a:gd name="f33" fmla="+- f30 0 f29"/>
              <a:gd name="f34" fmla="*/ f33 1 9624296"/>
              <a:gd name="f35" fmla="*/ f32 1 7363569"/>
              <a:gd name="f36" fmla="*/ f29 1 f34"/>
              <a:gd name="f37" fmla="*/ f30 1 f34"/>
              <a:gd name="f38" fmla="*/ f29 1 f35"/>
              <a:gd name="f39" fmla="*/ f31 1 f35"/>
              <a:gd name="f40" fmla="*/ f36 f27 1"/>
              <a:gd name="f41" fmla="*/ f37 f27 1"/>
              <a:gd name="f42" fmla="*/ f39 f28 1"/>
              <a:gd name="f43" fmla="*/ f38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3" r="f41" b="f42"/>
            <a:pathLst>
              <a:path w="9624296" h="7363569">
                <a:moveTo>
                  <a:pt x="f5" y="f5"/>
                </a:moveTo>
                <a:lnTo>
                  <a:pt x="f6" y="f5"/>
                </a:lnTo>
                <a:lnTo>
                  <a:pt x="f6" y="f2"/>
                </a:lnTo>
                <a:lnTo>
                  <a:pt x="f2" y="f2"/>
                </a:lnTo>
                <a:lnTo>
                  <a:pt x="f2" y="f7"/>
                </a:lnTo>
                <a:lnTo>
                  <a:pt x="f5" y="f7"/>
                </a:lnTo>
                <a:lnTo>
                  <a:pt x="f5" y="f5"/>
                </a:lnTo>
                <a:close/>
                <a:moveTo>
                  <a:pt x="f8" y="f8"/>
                </a:moveTo>
                <a:lnTo>
                  <a:pt x="f9" y="f8"/>
                </a:lnTo>
                <a:lnTo>
                  <a:pt x="f9" y="f10"/>
                </a:lnTo>
                <a:lnTo>
                  <a:pt x="f11" y="f10"/>
                </a:lnTo>
                <a:lnTo>
                  <a:pt x="f11" y="f7"/>
                </a:lnTo>
                <a:lnTo>
                  <a:pt x="f12" y="f7"/>
                </a:lnTo>
                <a:lnTo>
                  <a:pt x="f8" y="f8"/>
                </a:lnTo>
                <a:close/>
                <a:moveTo>
                  <a:pt x="f2" y="f7"/>
                </a:moveTo>
                <a:lnTo>
                  <a:pt x="f5" y="f7"/>
                </a:lnTo>
                <a:lnTo>
                  <a:pt x="f5" y="f13"/>
                </a:lnTo>
                <a:lnTo>
                  <a:pt x="f2" y="f13"/>
                </a:lnTo>
                <a:lnTo>
                  <a:pt x="f2" y="f7"/>
                </a:lnTo>
                <a:close/>
                <a:moveTo>
                  <a:pt x="f10" y="f7"/>
                </a:moveTo>
                <a:lnTo>
                  <a:pt x="f8" y="f7"/>
                </a:lnTo>
                <a:lnTo>
                  <a:pt x="f8" y="f13"/>
                </a:lnTo>
                <a:lnTo>
                  <a:pt x="f10" y="f13"/>
                </a:lnTo>
                <a:lnTo>
                  <a:pt x="f10" y="f7"/>
                </a:lnTo>
                <a:close/>
                <a:moveTo>
                  <a:pt x="f5" y="f14"/>
                </a:moveTo>
                <a:lnTo>
                  <a:pt x="f5" y="f13"/>
                </a:lnTo>
                <a:lnTo>
                  <a:pt x="f2" y="f13"/>
                </a:lnTo>
                <a:lnTo>
                  <a:pt x="f2" y="f4"/>
                </a:lnTo>
                <a:lnTo>
                  <a:pt x="f6" y="f4"/>
                </a:lnTo>
                <a:lnTo>
                  <a:pt x="f6" y="f14"/>
                </a:lnTo>
                <a:lnTo>
                  <a:pt x="f5" y="f14"/>
                </a:lnTo>
                <a:close/>
                <a:moveTo>
                  <a:pt x="f8" y="f15"/>
                </a:moveTo>
                <a:lnTo>
                  <a:pt x="f8" y="f13"/>
                </a:lnTo>
                <a:lnTo>
                  <a:pt x="f10" y="f13"/>
                </a:lnTo>
                <a:lnTo>
                  <a:pt x="f10" y="f16"/>
                </a:lnTo>
                <a:lnTo>
                  <a:pt x="f6" y="f16"/>
                </a:lnTo>
                <a:lnTo>
                  <a:pt x="f6" y="f17"/>
                </a:lnTo>
                <a:lnTo>
                  <a:pt x="f8" y="f17"/>
                </a:lnTo>
                <a:lnTo>
                  <a:pt x="f8" y="f15"/>
                </a:lnTo>
                <a:close/>
                <a:moveTo>
                  <a:pt x="f18" y="f14"/>
                </a:moveTo>
                <a:lnTo>
                  <a:pt x="f19" y="f14"/>
                </a:lnTo>
                <a:lnTo>
                  <a:pt x="f19" y="f4"/>
                </a:lnTo>
                <a:lnTo>
                  <a:pt x="f6" y="f4"/>
                </a:lnTo>
                <a:lnTo>
                  <a:pt x="f6" y="f14"/>
                </a:lnTo>
                <a:close/>
                <a:moveTo>
                  <a:pt x="f6" y="f15"/>
                </a:moveTo>
                <a:lnTo>
                  <a:pt x="f19" y="f15"/>
                </a:lnTo>
                <a:lnTo>
                  <a:pt x="f19" y="f20"/>
                </a:lnTo>
                <a:lnTo>
                  <a:pt x="f6" y="f20"/>
                </a:lnTo>
                <a:lnTo>
                  <a:pt x="f6" y="f15"/>
                </a:lnTo>
                <a:close/>
                <a:moveTo>
                  <a:pt x="f3" y="f13"/>
                </a:moveTo>
                <a:lnTo>
                  <a:pt x="f21" y="f13"/>
                </a:lnTo>
                <a:lnTo>
                  <a:pt x="f21" y="f14"/>
                </a:lnTo>
                <a:lnTo>
                  <a:pt x="f19" y="f14"/>
                </a:lnTo>
                <a:lnTo>
                  <a:pt x="f19" y="f4"/>
                </a:lnTo>
                <a:lnTo>
                  <a:pt x="f3" y="f4"/>
                </a:lnTo>
                <a:lnTo>
                  <a:pt x="f3" y="f13"/>
                </a:lnTo>
                <a:close/>
                <a:moveTo>
                  <a:pt x="f22" y="f15"/>
                </a:moveTo>
                <a:lnTo>
                  <a:pt x="f23" y="f15"/>
                </a:lnTo>
                <a:lnTo>
                  <a:pt x="f23" y="f20"/>
                </a:lnTo>
                <a:lnTo>
                  <a:pt x="f24" y="f20"/>
                </a:lnTo>
                <a:lnTo>
                  <a:pt x="f24" y="f25"/>
                </a:lnTo>
                <a:lnTo>
                  <a:pt x="f22" y="f25"/>
                </a:lnTo>
                <a:lnTo>
                  <a:pt x="f22" y="f15"/>
                </a:lnTo>
                <a:close/>
                <a:moveTo>
                  <a:pt x="f21" y="f7"/>
                </a:moveTo>
                <a:lnTo>
                  <a:pt x="f3" y="f7"/>
                </a:lnTo>
                <a:lnTo>
                  <a:pt x="f3" y="f13"/>
                </a:lnTo>
                <a:lnTo>
                  <a:pt x="f21" y="f13"/>
                </a:lnTo>
                <a:lnTo>
                  <a:pt x="f21" y="f7"/>
                </a:lnTo>
                <a:close/>
                <a:moveTo>
                  <a:pt x="f22" y="f7"/>
                </a:moveTo>
                <a:lnTo>
                  <a:pt x="f24" y="f7"/>
                </a:lnTo>
                <a:lnTo>
                  <a:pt x="f24" y="f13"/>
                </a:lnTo>
                <a:lnTo>
                  <a:pt x="f22" y="f13"/>
                </a:lnTo>
                <a:lnTo>
                  <a:pt x="f22" y="f7"/>
                </a:lnTo>
                <a:close/>
                <a:moveTo>
                  <a:pt x="f21" y="f5"/>
                </a:moveTo>
                <a:lnTo>
                  <a:pt x="f21" y="f7"/>
                </a:lnTo>
                <a:lnTo>
                  <a:pt x="f3" y="f7"/>
                </a:lnTo>
                <a:lnTo>
                  <a:pt x="f3" y="f2"/>
                </a:lnTo>
                <a:lnTo>
                  <a:pt x="f26" y="f2"/>
                </a:lnTo>
                <a:lnTo>
                  <a:pt x="f26" y="f5"/>
                </a:lnTo>
                <a:lnTo>
                  <a:pt x="f21" y="f5"/>
                </a:lnTo>
                <a:close/>
                <a:moveTo>
                  <a:pt x="f23" y="f10"/>
                </a:moveTo>
                <a:lnTo>
                  <a:pt x="f23" y="f8"/>
                </a:lnTo>
                <a:lnTo>
                  <a:pt x="f22" y="f8"/>
                </a:lnTo>
                <a:lnTo>
                  <a:pt x="f22" y="f7"/>
                </a:lnTo>
                <a:lnTo>
                  <a:pt x="f24" y="f7"/>
                </a:lnTo>
                <a:lnTo>
                  <a:pt x="f24" y="f10"/>
                </a:lnTo>
                <a:lnTo>
                  <a:pt x="f23" y="f10"/>
                </a:lnTo>
                <a:close/>
                <a:moveTo>
                  <a:pt x="f6" y="f2"/>
                </a:moveTo>
                <a:lnTo>
                  <a:pt x="f19" y="f2"/>
                </a:lnTo>
                <a:lnTo>
                  <a:pt x="f19" y="f5"/>
                </a:lnTo>
                <a:lnTo>
                  <a:pt x="f6" y="f5"/>
                </a:lnTo>
                <a:lnTo>
                  <a:pt x="f6" y="f2"/>
                </a:lnTo>
                <a:close/>
                <a:moveTo>
                  <a:pt x="f6" y="f10"/>
                </a:moveTo>
                <a:lnTo>
                  <a:pt x="f19" y="f10"/>
                </a:lnTo>
                <a:lnTo>
                  <a:pt x="f19" y="f8"/>
                </a:lnTo>
                <a:lnTo>
                  <a:pt x="f6" y="f8"/>
                </a:lnTo>
                <a:lnTo>
                  <a:pt x="f6" y="f10"/>
                </a:lnTo>
                <a:close/>
              </a:path>
            </a:pathLst>
          </a:custGeom>
          <a:solidFill>
            <a:srgbClr val="A41A1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E0CBFF46-5C25-8ACD-0DA6-2CA3EE2744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3402034" y="4893795"/>
            <a:ext cx="396410" cy="420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5A723742-AC4A-FA5C-CABB-0FD3FE70E1C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475731" y="645767"/>
            <a:ext cx="3078812" cy="1041840"/>
            <a:chOff x="4475731" y="645767"/>
            <a:chExt cx="3078812" cy="1041840"/>
          </a:xfrm>
        </p:grpSpPr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0EDEB36-1319-83B6-EEC3-7DA4BC1CFAE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0916" y="999695"/>
              <a:ext cx="823627" cy="3098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597"/>
                <a:gd name="f4" fmla="val 468279"/>
                <a:gd name="f5" fmla="*/ f0 1 1244597"/>
                <a:gd name="f6" fmla="*/ f1 1 46827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44597"/>
                <a:gd name="f13" fmla="*/ f10 1 46827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44597" h="46827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2">
                <a:alphaModFix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0C4FC6AF-97CB-6C1D-B09E-061C960B880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4535" y="1639491"/>
              <a:ext cx="151629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5599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TextBox 9">
              <a:extLst>
                <a:ext uri="{FF2B5EF4-FFF2-40B4-BE49-F238E27FC236}">
                  <a16:creationId xmlns:a16="http://schemas.microsoft.com/office/drawing/2014/main" id="{86FE3644-DA2B-9F7F-3AEE-233D2086BF7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5731" y="1577751"/>
              <a:ext cx="2062932" cy="10985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9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680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8:30AM - 3:30PM EST</a:t>
              </a: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43E0517B-7A6A-FB71-CDEE-B764BC6E21C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60097" y="1380085"/>
              <a:ext cx="708897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December </a:t>
              </a:r>
            </a:p>
          </p:txBody>
        </p:sp>
        <p:sp>
          <p:nvSpPr>
            <p:cNvPr id="10" name="TextBox 11">
              <a:extLst>
                <a:ext uri="{FF2B5EF4-FFF2-40B4-BE49-F238E27FC236}">
                  <a16:creationId xmlns:a16="http://schemas.microsoft.com/office/drawing/2014/main" id="{336C7B24-A5AB-7F1F-E59C-834C371ABF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2175" y="645767"/>
              <a:ext cx="666963" cy="9388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788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629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15</a:t>
              </a:r>
            </a:p>
          </p:txBody>
        </p:sp>
        <p:sp>
          <p:nvSpPr>
            <p:cNvPr id="11" name="TextBox 12">
              <a:extLst>
                <a:ext uri="{FF2B5EF4-FFF2-40B4-BE49-F238E27FC236}">
                  <a16:creationId xmlns:a16="http://schemas.microsoft.com/office/drawing/2014/main" id="{6FB71853-8E28-99B2-5E51-D9FD871D5F5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842317"/>
              <a:ext cx="1052986" cy="5742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459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PDH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9422D661-7C31-0904-D74D-CA120BC09E9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4509" y="1286652"/>
              <a:ext cx="1456337" cy="30663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261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66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MARATHON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5B27B0A-6751-40D3-9569-DC8051A021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6716" y="716350"/>
              <a:ext cx="317872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2023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856ED596-54A6-6F39-8B5B-5C1C1D45A5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667841"/>
              <a:ext cx="699269" cy="31320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56" b="0" i="0" u="none" strike="noStrike" kern="1200" cap="none" spc="0" baseline="0">
                  <a:solidFill>
                    <a:srgbClr val="000000"/>
                  </a:solidFill>
                  <a:uFillTx/>
                  <a:latin typeface="Prompt Bold"/>
                </a:rPr>
                <a:t>HVAC</a:t>
              </a:r>
            </a:p>
          </p:txBody>
        </p:sp>
        <p:sp>
          <p:nvSpPr>
            <p:cNvPr id="15" name="TextBox 16">
              <a:extLst>
                <a:ext uri="{FF2B5EF4-FFF2-40B4-BE49-F238E27FC236}">
                  <a16:creationId xmlns:a16="http://schemas.microsoft.com/office/drawing/2014/main" id="{C17ADA06-10A3-82DF-2961-9844685C2EB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6881" y="666890"/>
              <a:ext cx="510354" cy="22582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91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36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2023</a:t>
              </a:r>
            </a:p>
          </p:txBody>
        </p:sp>
      </p:grpSp>
      <p:sp>
        <p:nvSpPr>
          <p:cNvPr id="16" name="TextBox 17">
            <a:extLst>
              <a:ext uri="{FF2B5EF4-FFF2-40B4-BE49-F238E27FC236}">
                <a16:creationId xmlns:a16="http://schemas.microsoft.com/office/drawing/2014/main" id="{AC1010C9-4FE1-F7DF-A078-13A5501065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8113" y="4848935"/>
            <a:ext cx="1499707" cy="2089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84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06" b="0" i="0" u="none" strike="noStrike" kern="1200" cap="none" spc="29" baseline="0">
                <a:solidFill>
                  <a:srgbClr val="000000"/>
                </a:solidFill>
                <a:uFillTx/>
                <a:latin typeface="Prompt"/>
              </a:rPr>
              <a:t>Professional Development </a:t>
            </a:r>
          </a:p>
          <a:p>
            <a:pPr marL="0" marR="0" lvl="0" indent="0" algn="l" defTabSz="914400" rtl="0" fontAlgn="auto" hangingPunct="1">
              <a:lnSpc>
                <a:spcPts val="84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06" b="0" i="0" u="none" strike="noStrike" kern="1200" cap="none" spc="29" baseline="0">
                <a:solidFill>
                  <a:srgbClr val="000000"/>
                </a:solidFill>
                <a:uFillTx/>
                <a:latin typeface="Prompt"/>
              </a:rPr>
              <a:t>Hours Awarded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40499FE9-BA95-8695-C24A-C85E6BB6D8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9869" y="2563785"/>
            <a:ext cx="5792257" cy="1756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3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17" b="0" i="0" u="none" strike="noStrike" kern="1200" cap="none" spc="199" baseline="0">
                <a:solidFill>
                  <a:srgbClr val="000000"/>
                </a:solidFill>
                <a:uFillTx/>
                <a:latin typeface="Prompt"/>
              </a:rPr>
              <a:t>This certificate is presented to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282E4B08-8A24-2F85-1260-021A6F6730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77720" y="4562371"/>
            <a:ext cx="1668679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DATE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14BD4BBB-0BC2-AE6B-7D46-3FCFEA1F95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58474" y="1969425"/>
            <a:ext cx="8875056" cy="3609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382" b="0" i="0" u="none" strike="noStrike" kern="1200" cap="none" spc="0" baseline="0" dirty="0">
                <a:solidFill>
                  <a:srgbClr val="000000"/>
                </a:solidFill>
                <a:uFillTx/>
                <a:latin typeface="Prompt Medium"/>
              </a:rPr>
              <a:t>An Engineers Guide To 1790D Tax Deductions</a:t>
            </a:r>
          </a:p>
        </p:txBody>
      </p:sp>
      <p:grpSp>
        <p:nvGrpSpPr>
          <p:cNvPr id="20" name="Group 21">
            <a:extLst>
              <a:ext uri="{FF2B5EF4-FFF2-40B4-BE49-F238E27FC236}">
                <a16:creationId xmlns:a16="http://schemas.microsoft.com/office/drawing/2014/main" id="{D6134E1A-0C08-712B-AC29-E7EED7837A4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981657" y="5368616"/>
            <a:ext cx="6228690" cy="972802"/>
            <a:chOff x="2981657" y="5368616"/>
            <a:chExt cx="6228690" cy="972802"/>
          </a:xfrm>
        </p:grpSpPr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1DCFF66-C373-3D19-A1BA-5D612E7918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9631" y="5787063"/>
              <a:ext cx="554355" cy="5543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37692"/>
                <a:gd name="f4" fmla="*/ f0 1 837692"/>
                <a:gd name="f5" fmla="*/ f1 1 837692"/>
                <a:gd name="f6" fmla="val f2"/>
                <a:gd name="f7" fmla="val f3"/>
                <a:gd name="f8" fmla="+- f7 0 f6"/>
                <a:gd name="f9" fmla="*/ f8 1 837692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837692" h="837692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5A4CAF59-154D-8333-919F-5E806E3FF28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33298" y="5842449"/>
              <a:ext cx="1150132" cy="4435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7974"/>
                <a:gd name="f4" fmla="val 670310"/>
                <a:gd name="f5" fmla="val 670309"/>
                <a:gd name="f6" fmla="*/ f0 1 1737974"/>
                <a:gd name="f7" fmla="*/ f1 1 67031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737974"/>
                <a:gd name="f14" fmla="*/ f11 1 67031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737974" h="67031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6F6DD205-8E5E-B253-DF6F-841928BA226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1877" y="5376635"/>
              <a:ext cx="912370" cy="3517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78689"/>
                <a:gd name="f4" fmla="val 531467"/>
                <a:gd name="f5" fmla="*/ f0 1 1378689"/>
                <a:gd name="f6" fmla="*/ f1 1 531467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378689"/>
                <a:gd name="f13" fmla="*/ f10 1 531467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378689" h="531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6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7203929A-FC24-08C2-F5C3-DBF1599F328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1657" y="5368616"/>
              <a:ext cx="1229173" cy="3677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7419"/>
                <a:gd name="f4" fmla="val 555703"/>
                <a:gd name="f5" fmla="*/ f0 1 1857419"/>
                <a:gd name="f6" fmla="*/ f1 1 5557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857419"/>
                <a:gd name="f13" fmla="*/ f10 1 55570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857419" h="55570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7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26C94AF0-A688-6007-8705-63ADCDB805D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9675" y="5394219"/>
              <a:ext cx="610672" cy="3165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22797"/>
                <a:gd name="f4" fmla="val 478330"/>
                <a:gd name="f5" fmla="val 478331"/>
                <a:gd name="f6" fmla="*/ f0 1 922797"/>
                <a:gd name="f7" fmla="*/ f1 1 47833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22797"/>
                <a:gd name="f14" fmla="*/ f11 1 47833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22797" h="47833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8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E7592E1-C12E-B26F-8986-DAC1F56F3FF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8993" y="5394219"/>
              <a:ext cx="1269635" cy="319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18562"/>
                <a:gd name="f4" fmla="val 482838"/>
                <a:gd name="f5" fmla="val 482839"/>
                <a:gd name="f6" fmla="*/ f0 1 1918562"/>
                <a:gd name="f7" fmla="*/ f1 1 482838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918562"/>
                <a:gd name="f14" fmla="*/ f11 1 482838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918562" h="482838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9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7F5629C0-4C23-FADC-DB3A-C502CA35541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4986" y="5926372"/>
              <a:ext cx="880311" cy="2800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30252"/>
                <a:gd name="f4" fmla="val 423262"/>
                <a:gd name="f5" fmla="val 1330253"/>
                <a:gd name="f6" fmla="*/ f0 1 1330252"/>
                <a:gd name="f7" fmla="*/ f1 1 42326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330252"/>
                <a:gd name="f14" fmla="*/ f11 1 423262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30252" h="423262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0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F9EAB1CB-D443-3BA3-0D90-A0A8816DFCE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2456" y="5368616"/>
              <a:ext cx="816833" cy="3876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34320"/>
                <a:gd name="f4" fmla="val 585741"/>
                <a:gd name="f5" fmla="val 1234319"/>
                <a:gd name="f6" fmla="*/ f0 1 1234320"/>
                <a:gd name="f7" fmla="*/ f1 1 585741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34320"/>
                <a:gd name="f14" fmla="*/ f11 1 585741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34320" h="585741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1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330543FB-7700-EFD5-6A62-1CD041F37FE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0873" y="5887785"/>
              <a:ext cx="938421" cy="3572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058"/>
                <a:gd name="f4" fmla="val 539890"/>
                <a:gd name="f5" fmla="val 539891"/>
                <a:gd name="f6" fmla="*/ f0 1 1418058"/>
                <a:gd name="f7" fmla="*/ f1 1 5398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418058"/>
                <a:gd name="f14" fmla="*/ f11 1 53989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18058" h="53989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2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2251DA99-8EC3-ABA9-B6E4-E6A860D0FB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6828" y="5842449"/>
              <a:ext cx="732233" cy="421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6482"/>
                <a:gd name="f4" fmla="val 637223"/>
                <a:gd name="f5" fmla="*/ f0 1 1106482"/>
                <a:gd name="f6" fmla="*/ f1 1 63722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06482"/>
                <a:gd name="f13" fmla="*/ f10 1 63722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06482" h="63722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3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49D3426C-CB92-88E7-F498-8A5A7AD82D6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4106" y="5813416"/>
              <a:ext cx="834764" cy="4507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1425"/>
                <a:gd name="f4" fmla="val 681089"/>
                <a:gd name="f5" fmla="*/ f0 1 1261425"/>
                <a:gd name="f6" fmla="*/ f1 1 68108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61425"/>
                <a:gd name="f13" fmla="*/ f10 1 68108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61425" h="68108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2" name="TextBox 33">
            <a:extLst>
              <a:ext uri="{FF2B5EF4-FFF2-40B4-BE49-F238E27FC236}">
                <a16:creationId xmlns:a16="http://schemas.microsoft.com/office/drawing/2014/main" id="{66583183-0532-60C0-4EF1-4F68A4112C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01988" y="4640772"/>
            <a:ext cx="396492" cy="2185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11" b="0" i="0" u="none" strike="noStrike" kern="1200" cap="none" spc="59" baseline="0">
                <a:solidFill>
                  <a:srgbClr val="000000"/>
                </a:solidFill>
                <a:uFillTx/>
                <a:latin typeface="Garamond"/>
              </a:rPr>
              <a:t>1</a:t>
            </a:r>
          </a:p>
        </p:txBody>
      </p:sp>
      <p:sp>
        <p:nvSpPr>
          <p:cNvPr id="33" name="Freeform 34">
            <a:extLst>
              <a:ext uri="{FF2B5EF4-FFF2-40B4-BE49-F238E27FC236}">
                <a16:creationId xmlns:a16="http://schemas.microsoft.com/office/drawing/2014/main" id="{C478D22A-C1B9-8575-1002-0A5CAA8D67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10463" y="0"/>
            <a:ext cx="1911333" cy="2668530"/>
          </a:xfrm>
          <a:custGeom>
            <a:avLst/>
            <a:gdLst>
              <a:gd name="f0" fmla="val w"/>
              <a:gd name="f1" fmla="val h"/>
              <a:gd name="f2" fmla="val 0"/>
              <a:gd name="f3" fmla="val 2166180"/>
              <a:gd name="f4" fmla="val 3024334"/>
              <a:gd name="f5" fmla="val 2166179"/>
              <a:gd name="f6" fmla="*/ f0 1 2166180"/>
              <a:gd name="f7" fmla="*/ f1 1 3024334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2166180"/>
              <a:gd name="f14" fmla="*/ f11 1 3024334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2166180" h="3024334">
                <a:moveTo>
                  <a:pt x="f2" y="f2"/>
                </a:moveTo>
                <a:lnTo>
                  <a:pt x="f5" y="f2"/>
                </a:lnTo>
                <a:lnTo>
                  <a:pt x="f5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15">
              <a:alphaModFix/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Freeform 35">
            <a:extLst>
              <a:ext uri="{FF2B5EF4-FFF2-40B4-BE49-F238E27FC236}">
                <a16:creationId xmlns:a16="http://schemas.microsoft.com/office/drawing/2014/main" id="{861FD515-FAF8-000F-C3F1-48B118A7AC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1512262" y="4219635"/>
            <a:ext cx="1889726" cy="2638364"/>
          </a:xfrm>
          <a:custGeom>
            <a:avLst/>
            <a:gdLst>
              <a:gd name="f0" fmla="val w"/>
              <a:gd name="f1" fmla="val h"/>
              <a:gd name="f2" fmla="val 0"/>
              <a:gd name="f3" fmla="val 2141694"/>
              <a:gd name="f4" fmla="val 2990149"/>
              <a:gd name="f5" fmla="*/ f0 1 2141694"/>
              <a:gd name="f6" fmla="*/ f1 1 2990149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141694"/>
              <a:gd name="f13" fmla="*/ f10 1 2990149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41694" h="2990149">
                <a:moveTo>
                  <a:pt x="f3" y="f4"/>
                </a:moveTo>
                <a:lnTo>
                  <a:pt x="f2" y="f4"/>
                </a:lnTo>
                <a:lnTo>
                  <a:pt x="f2" y="f2"/>
                </a:lnTo>
                <a:lnTo>
                  <a:pt x="f3" y="f2"/>
                </a:lnTo>
                <a:lnTo>
                  <a:pt x="f3" y="f4"/>
                </a:lnTo>
                <a:close/>
              </a:path>
            </a:pathLst>
          </a:custGeom>
          <a:blipFill>
            <a:blip r:embed="rId17">
              <a:alphaModFix/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TextBox 36">
            <a:extLst>
              <a:ext uri="{FF2B5EF4-FFF2-40B4-BE49-F238E27FC236}">
                <a16:creationId xmlns:a16="http://schemas.microsoft.com/office/drawing/2014/main" id="{4E3F93FB-B90B-3A03-DA0F-B39F44CDAAB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1965" y="3437403"/>
            <a:ext cx="6968075" cy="70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for attending and completion of PDH training with Insight Partners.</a:t>
            </a:r>
          </a:p>
          <a:p>
            <a:pPr marL="0" marR="0" lvl="0" indent="0" algn="ctr" defTabSz="914400" rtl="0" fontAlgn="auto" hangingPunct="1">
              <a:lnSpc>
                <a:spcPts val="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2" b="0" i="0" u="none" strike="noStrike" kern="1200" cap="none" spc="63" baseline="0">
              <a:solidFill>
                <a:srgbClr val="000000"/>
              </a:solidFill>
              <a:uFillTx/>
              <a:latin typeface="Prompt"/>
            </a:endParaRP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Insight Partners provides heating, ventilation, and air conditioning (HVAC) products and engineering services to commercial and industrial building contractors, </a:t>
            </a: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>
                <a:solidFill>
                  <a:srgbClr val="000000"/>
                </a:solidFill>
                <a:uFillTx/>
                <a:latin typeface="Prompt"/>
              </a:rPr>
              <a:t>architect-design firms, and business owners.</a:t>
            </a:r>
          </a:p>
        </p:txBody>
      </p:sp>
      <p:grpSp>
        <p:nvGrpSpPr>
          <p:cNvPr id="36" name="Group 37">
            <a:extLst>
              <a:ext uri="{FF2B5EF4-FFF2-40B4-BE49-F238E27FC236}">
                <a16:creationId xmlns:a16="http://schemas.microsoft.com/office/drawing/2014/main" id="{0A45F551-B27E-3B32-6ECE-EBC25C41DC3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247217" y="4297323"/>
            <a:ext cx="3010918" cy="384843"/>
            <a:chOff x="6247217" y="4297323"/>
            <a:chExt cx="3010918" cy="384843"/>
          </a:xfrm>
        </p:grpSpPr>
        <p:sp>
          <p:nvSpPr>
            <p:cNvPr id="37" name="AutoShape 38">
              <a:extLst>
                <a:ext uri="{FF2B5EF4-FFF2-40B4-BE49-F238E27FC236}">
                  <a16:creationId xmlns:a16="http://schemas.microsoft.com/office/drawing/2014/main" id="{6888DF5E-5D07-FC4C-919B-17BB1DDCABC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V="1">
              <a:off x="6247217" y="4530522"/>
              <a:ext cx="3010918" cy="126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8" name="TextBox 39">
              <a:extLst>
                <a:ext uri="{FF2B5EF4-FFF2-40B4-BE49-F238E27FC236}">
                  <a16:creationId xmlns:a16="http://schemas.microsoft.com/office/drawing/2014/main" id="{6FA295AB-D675-EFB8-C96B-E3DB7987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0087" y="4566577"/>
              <a:ext cx="1612955" cy="11558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1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SIGNATURE</a:t>
              </a:r>
            </a:p>
          </p:txBody>
        </p:sp>
        <p:sp>
          <p:nvSpPr>
            <p:cNvPr id="39" name="TextBox 40">
              <a:extLst>
                <a:ext uri="{FF2B5EF4-FFF2-40B4-BE49-F238E27FC236}">
                  <a16:creationId xmlns:a16="http://schemas.microsoft.com/office/drawing/2014/main" id="{89C0EEBE-D535-9704-DA0C-C044AFBE6F4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7217" y="4297323"/>
              <a:ext cx="2958696" cy="2250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69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0" i="0" u="none" strike="noStrike" kern="1200" cap="none" spc="59" baseline="0" dirty="0">
                  <a:solidFill>
                    <a:srgbClr val="000000"/>
                  </a:solidFill>
                  <a:uFillTx/>
                  <a:latin typeface="Fave Script Bold Pro" pitchFamily="2" charset="0"/>
                </a:rPr>
                <a:t>Abby Massey, P.E., PMP, LEED AP</a:t>
              </a:r>
            </a:p>
          </p:txBody>
        </p:sp>
      </p:grpSp>
      <p:sp>
        <p:nvSpPr>
          <p:cNvPr id="40" name="TextBox 41">
            <a:extLst>
              <a:ext uri="{FF2B5EF4-FFF2-40B4-BE49-F238E27FC236}">
                <a16:creationId xmlns:a16="http://schemas.microsoft.com/office/drawing/2014/main" id="{6FFA7FBB-9CDC-488A-D773-1747274C3344}"/>
              </a:ext>
            </a:extLst>
          </p:cNvPr>
          <p:cNvSpPr txBox="1"/>
          <p:nvPr/>
        </p:nvSpPr>
        <p:spPr>
          <a:xfrm>
            <a:off x="1658474" y="2798877"/>
            <a:ext cx="8875056" cy="500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8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64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Name name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D865ABD0-F688-0C70-E256-D4E2F85241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8734" y="4203452"/>
            <a:ext cx="202023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12.15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Fave Script Bold Pro</vt:lpstr>
      <vt:lpstr>Garamond</vt:lpstr>
      <vt:lpstr>Prompt</vt:lpstr>
      <vt:lpstr>Prompt Bold</vt:lpstr>
      <vt:lpstr>Prompt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Sanders</dc:creator>
  <cp:lastModifiedBy>Courtney Sanders</cp:lastModifiedBy>
  <cp:revision>2</cp:revision>
  <dcterms:created xsi:type="dcterms:W3CDTF">2023-12-06T17:02:54Z</dcterms:created>
  <dcterms:modified xsi:type="dcterms:W3CDTF">2023-12-06T18:40:18Z</dcterms:modified>
</cp:coreProperties>
</file>