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770" autoAdjust="0"/>
  </p:normalViewPr>
  <p:slideViewPr>
    <p:cSldViewPr snapToGrid="0">
      <p:cViewPr varScale="1">
        <p:scale>
          <a:sx n="109" d="100"/>
          <a:sy n="10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E8EA-8A58-B36A-E839-577D9B8A8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F6A85-0DCD-E61B-A489-4A1547244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D6F31-7748-A915-AA9E-4465E3D0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4B38E-E008-4BED-B3FA-135C8FC1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BBBD7-CBD2-06BA-DF2E-BCE765EE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9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73299-5E08-4402-D19B-BC51F261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F256E-7ED4-1297-6EF4-F7FDAD85C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7C921-A3F9-30A3-BA12-7320CAA9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283E-3236-ADE9-60BF-06D610794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A4291-A618-9EBF-AB36-24F0FC9F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1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4808FD-4EE8-3184-DE29-6F60F070D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6A7A9-1973-6125-B77A-BF45627AC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03160-7784-A3FA-EB79-38D763F6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BB9F2-2D2B-772B-EE3C-CFFCF559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938B7-0C78-DE95-AE2E-E6BA5EA7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55C0-9E7D-9640-35D0-26082D09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24DA-CBA5-2A2B-0827-6E94257B8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A4242-35E9-C6CE-4E93-F659352C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35D6A-5604-CE3F-C296-FF2AA02D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66B0-39B9-A5D4-AE12-12747E09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A6F0E-98AC-4202-A610-8AAC1C234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2DEC8-A223-48AA-EB81-D482A1714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81E6C-6E93-B981-C4B6-4D5A708E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7E036-353C-0B2E-F889-65C06B0B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F0B96-9195-92CE-3F2D-5E56BEB5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9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85810-D9AC-AA23-2535-14D22481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DE12-5ABD-B52C-C0F5-828B1A3F9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10F5C-4F80-2079-5F61-FCF01D261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19CD8-4574-60E0-18D7-240CE791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BA8C5-C8F9-9600-DA92-E8447C29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69840-1662-7A9A-7657-2C5E6FFD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7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CF86-1513-EB08-2A54-0D2FE9041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79D68-989A-61D6-30B0-561E78F84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25B69-7EE2-43AE-23D4-7028D4EA8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7CADD-8209-99AD-ECD6-FF8118AA8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487D9D-ACC7-D966-7237-C85AB73F1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769DD9-918A-77C8-E70A-5CF3EB66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44A45-0672-D6C9-2DF2-E695DE1E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30ABC-08EC-EBBB-E844-48E59966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3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876F9-CF35-13F1-7055-BC84982E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429D26-0FD4-3035-5622-8E2356AF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11083E-E11A-A449-5F37-CD4E328C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D9D3D8-139F-9A9B-0C26-0952D393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9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70D1C2-73A3-8938-6CE0-AD8F3ABE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969CB-D5BB-A863-E57C-AF8EDCAE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0CC54-8B49-9E34-61FB-854A2D0A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5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27CA-4276-8C56-CD56-19686B57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415D3-75A1-3E4E-BD78-46A7CD988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9C90B-5770-5996-47C2-1240DB76E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B39C7-75BE-EAD4-4692-F4791AD12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D5D70-19FF-CD93-6951-453FA6BF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7F54A-196F-B48C-42CC-3A0ABC8F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9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22D06-B4EB-4EEF-0F47-E41964824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E3AA0-2827-227D-6AE3-2F724C466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26DFC-4FC6-0F4E-0F4B-CDD6FB368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C02B7-6CB1-35B6-3BD2-02E543F2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AE09E-0789-F208-7BE8-921C82F8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A0694-D736-0295-4B7D-3B048B6B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2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D8117-5477-7184-371A-4E279C86F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72DAB-4503-0479-E345-D2CD3825C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18A94-9D77-7214-D9BD-1176B3D31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7E08-BEEE-4308-9286-0D5C5F62364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1BC80-1769-A5D4-6D54-C2E44B103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0BFCF-CCCB-1BC4-50A3-F65DCDB44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430B-DBB6-4B3B-9B40-7EC77D9C0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9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>
            <a:extLst>
              <a:ext uri="{FF2B5EF4-FFF2-40B4-BE49-F238E27FC236}">
                <a16:creationId xmlns:a16="http://schemas.microsoft.com/office/drawing/2014/main" id="{F5945D2E-8925-88DC-1237-0A45FD3B3E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77838" y="278187"/>
            <a:ext cx="8236320" cy="6301624"/>
          </a:xfrm>
          <a:custGeom>
            <a:avLst/>
            <a:gdLst>
              <a:gd name="f0" fmla="val w"/>
              <a:gd name="f1" fmla="val h"/>
              <a:gd name="f2" fmla="val 0"/>
              <a:gd name="f3" fmla="val 9624296"/>
              <a:gd name="f4" fmla="val 7363569"/>
              <a:gd name="f5" fmla="val 60960"/>
              <a:gd name="f6" fmla="val 829061"/>
              <a:gd name="f7" fmla="val 657258"/>
              <a:gd name="f8" fmla="val 157480"/>
              <a:gd name="f9" fmla="val 832449"/>
              <a:gd name="f10" fmla="val 140970"/>
              <a:gd name="f11" fmla="val 142240"/>
              <a:gd name="f12" fmla="val 158750"/>
              <a:gd name="f13" fmla="val 6831826"/>
              <a:gd name="f14" fmla="val 7302609"/>
              <a:gd name="f15" fmla="val 7206089"/>
              <a:gd name="f16" fmla="val 7221329"/>
              <a:gd name="f17" fmla="val 7204819"/>
              <a:gd name="f18" fmla="val 829062"/>
              <a:gd name="f19" fmla="val 8866704"/>
              <a:gd name="f20" fmla="val 7222599"/>
              <a:gd name="f21" fmla="val 9563336"/>
              <a:gd name="f22" fmla="val 9468086"/>
              <a:gd name="f23" fmla="val 8870091"/>
              <a:gd name="f24" fmla="val 9484596"/>
              <a:gd name="f25" fmla="val 6833321"/>
              <a:gd name="f26" fmla="val 8866705"/>
              <a:gd name="f27" fmla="*/ f0 1 9624296"/>
              <a:gd name="f28" fmla="*/ f1 1 7363569"/>
              <a:gd name="f29" fmla="val f2"/>
              <a:gd name="f30" fmla="val f3"/>
              <a:gd name="f31" fmla="val f4"/>
              <a:gd name="f32" fmla="+- f31 0 f29"/>
              <a:gd name="f33" fmla="+- f30 0 f29"/>
              <a:gd name="f34" fmla="*/ f33 1 9624296"/>
              <a:gd name="f35" fmla="*/ f32 1 7363569"/>
              <a:gd name="f36" fmla="*/ f29 1 f34"/>
              <a:gd name="f37" fmla="*/ f30 1 f34"/>
              <a:gd name="f38" fmla="*/ f29 1 f35"/>
              <a:gd name="f39" fmla="*/ f31 1 f35"/>
              <a:gd name="f40" fmla="*/ f36 f27 1"/>
              <a:gd name="f41" fmla="*/ f37 f27 1"/>
              <a:gd name="f42" fmla="*/ f39 f28 1"/>
              <a:gd name="f43" fmla="*/ f38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0" t="f43" r="f41" b="f42"/>
            <a:pathLst>
              <a:path w="9624296" h="7363569">
                <a:moveTo>
                  <a:pt x="f5" y="f5"/>
                </a:moveTo>
                <a:lnTo>
                  <a:pt x="f6" y="f5"/>
                </a:lnTo>
                <a:lnTo>
                  <a:pt x="f6" y="f2"/>
                </a:lnTo>
                <a:lnTo>
                  <a:pt x="f2" y="f2"/>
                </a:lnTo>
                <a:lnTo>
                  <a:pt x="f2" y="f7"/>
                </a:lnTo>
                <a:lnTo>
                  <a:pt x="f5" y="f7"/>
                </a:lnTo>
                <a:lnTo>
                  <a:pt x="f5" y="f5"/>
                </a:lnTo>
                <a:close/>
                <a:moveTo>
                  <a:pt x="f8" y="f8"/>
                </a:moveTo>
                <a:lnTo>
                  <a:pt x="f9" y="f8"/>
                </a:lnTo>
                <a:lnTo>
                  <a:pt x="f9" y="f10"/>
                </a:lnTo>
                <a:lnTo>
                  <a:pt x="f11" y="f10"/>
                </a:lnTo>
                <a:lnTo>
                  <a:pt x="f11" y="f7"/>
                </a:lnTo>
                <a:lnTo>
                  <a:pt x="f12" y="f7"/>
                </a:lnTo>
                <a:lnTo>
                  <a:pt x="f8" y="f8"/>
                </a:lnTo>
                <a:close/>
                <a:moveTo>
                  <a:pt x="f2" y="f7"/>
                </a:moveTo>
                <a:lnTo>
                  <a:pt x="f5" y="f7"/>
                </a:lnTo>
                <a:lnTo>
                  <a:pt x="f5" y="f13"/>
                </a:lnTo>
                <a:lnTo>
                  <a:pt x="f2" y="f13"/>
                </a:lnTo>
                <a:lnTo>
                  <a:pt x="f2" y="f7"/>
                </a:lnTo>
                <a:close/>
                <a:moveTo>
                  <a:pt x="f10" y="f7"/>
                </a:moveTo>
                <a:lnTo>
                  <a:pt x="f8" y="f7"/>
                </a:lnTo>
                <a:lnTo>
                  <a:pt x="f8" y="f13"/>
                </a:lnTo>
                <a:lnTo>
                  <a:pt x="f10" y="f13"/>
                </a:lnTo>
                <a:lnTo>
                  <a:pt x="f10" y="f7"/>
                </a:lnTo>
                <a:close/>
                <a:moveTo>
                  <a:pt x="f5" y="f14"/>
                </a:moveTo>
                <a:lnTo>
                  <a:pt x="f5" y="f13"/>
                </a:lnTo>
                <a:lnTo>
                  <a:pt x="f2" y="f13"/>
                </a:lnTo>
                <a:lnTo>
                  <a:pt x="f2" y="f4"/>
                </a:lnTo>
                <a:lnTo>
                  <a:pt x="f6" y="f4"/>
                </a:lnTo>
                <a:lnTo>
                  <a:pt x="f6" y="f14"/>
                </a:lnTo>
                <a:lnTo>
                  <a:pt x="f5" y="f14"/>
                </a:lnTo>
                <a:close/>
                <a:moveTo>
                  <a:pt x="f8" y="f15"/>
                </a:moveTo>
                <a:lnTo>
                  <a:pt x="f8" y="f13"/>
                </a:lnTo>
                <a:lnTo>
                  <a:pt x="f10" y="f13"/>
                </a:lnTo>
                <a:lnTo>
                  <a:pt x="f10" y="f16"/>
                </a:lnTo>
                <a:lnTo>
                  <a:pt x="f6" y="f16"/>
                </a:lnTo>
                <a:lnTo>
                  <a:pt x="f6" y="f17"/>
                </a:lnTo>
                <a:lnTo>
                  <a:pt x="f8" y="f17"/>
                </a:lnTo>
                <a:lnTo>
                  <a:pt x="f8" y="f15"/>
                </a:lnTo>
                <a:close/>
                <a:moveTo>
                  <a:pt x="f18" y="f14"/>
                </a:moveTo>
                <a:lnTo>
                  <a:pt x="f19" y="f14"/>
                </a:lnTo>
                <a:lnTo>
                  <a:pt x="f19" y="f4"/>
                </a:lnTo>
                <a:lnTo>
                  <a:pt x="f6" y="f4"/>
                </a:lnTo>
                <a:lnTo>
                  <a:pt x="f6" y="f14"/>
                </a:lnTo>
                <a:close/>
                <a:moveTo>
                  <a:pt x="f6" y="f15"/>
                </a:moveTo>
                <a:lnTo>
                  <a:pt x="f19" y="f15"/>
                </a:lnTo>
                <a:lnTo>
                  <a:pt x="f19" y="f20"/>
                </a:lnTo>
                <a:lnTo>
                  <a:pt x="f6" y="f20"/>
                </a:lnTo>
                <a:lnTo>
                  <a:pt x="f6" y="f15"/>
                </a:lnTo>
                <a:close/>
                <a:moveTo>
                  <a:pt x="f3" y="f13"/>
                </a:moveTo>
                <a:lnTo>
                  <a:pt x="f21" y="f13"/>
                </a:lnTo>
                <a:lnTo>
                  <a:pt x="f21" y="f14"/>
                </a:lnTo>
                <a:lnTo>
                  <a:pt x="f19" y="f14"/>
                </a:lnTo>
                <a:lnTo>
                  <a:pt x="f19" y="f4"/>
                </a:lnTo>
                <a:lnTo>
                  <a:pt x="f3" y="f4"/>
                </a:lnTo>
                <a:lnTo>
                  <a:pt x="f3" y="f13"/>
                </a:lnTo>
                <a:close/>
                <a:moveTo>
                  <a:pt x="f22" y="f15"/>
                </a:moveTo>
                <a:lnTo>
                  <a:pt x="f23" y="f15"/>
                </a:lnTo>
                <a:lnTo>
                  <a:pt x="f23" y="f20"/>
                </a:lnTo>
                <a:lnTo>
                  <a:pt x="f24" y="f20"/>
                </a:lnTo>
                <a:lnTo>
                  <a:pt x="f24" y="f25"/>
                </a:lnTo>
                <a:lnTo>
                  <a:pt x="f22" y="f25"/>
                </a:lnTo>
                <a:lnTo>
                  <a:pt x="f22" y="f15"/>
                </a:lnTo>
                <a:close/>
                <a:moveTo>
                  <a:pt x="f21" y="f7"/>
                </a:moveTo>
                <a:lnTo>
                  <a:pt x="f3" y="f7"/>
                </a:lnTo>
                <a:lnTo>
                  <a:pt x="f3" y="f13"/>
                </a:lnTo>
                <a:lnTo>
                  <a:pt x="f21" y="f13"/>
                </a:lnTo>
                <a:lnTo>
                  <a:pt x="f21" y="f7"/>
                </a:lnTo>
                <a:close/>
                <a:moveTo>
                  <a:pt x="f22" y="f7"/>
                </a:moveTo>
                <a:lnTo>
                  <a:pt x="f24" y="f7"/>
                </a:lnTo>
                <a:lnTo>
                  <a:pt x="f24" y="f13"/>
                </a:lnTo>
                <a:lnTo>
                  <a:pt x="f22" y="f13"/>
                </a:lnTo>
                <a:lnTo>
                  <a:pt x="f22" y="f7"/>
                </a:lnTo>
                <a:close/>
                <a:moveTo>
                  <a:pt x="f21" y="f5"/>
                </a:moveTo>
                <a:lnTo>
                  <a:pt x="f21" y="f7"/>
                </a:lnTo>
                <a:lnTo>
                  <a:pt x="f3" y="f7"/>
                </a:lnTo>
                <a:lnTo>
                  <a:pt x="f3" y="f2"/>
                </a:lnTo>
                <a:lnTo>
                  <a:pt x="f26" y="f2"/>
                </a:lnTo>
                <a:lnTo>
                  <a:pt x="f26" y="f5"/>
                </a:lnTo>
                <a:lnTo>
                  <a:pt x="f21" y="f5"/>
                </a:lnTo>
                <a:close/>
                <a:moveTo>
                  <a:pt x="f23" y="f10"/>
                </a:moveTo>
                <a:lnTo>
                  <a:pt x="f23" y="f8"/>
                </a:lnTo>
                <a:lnTo>
                  <a:pt x="f22" y="f8"/>
                </a:lnTo>
                <a:lnTo>
                  <a:pt x="f22" y="f7"/>
                </a:lnTo>
                <a:lnTo>
                  <a:pt x="f24" y="f7"/>
                </a:lnTo>
                <a:lnTo>
                  <a:pt x="f24" y="f10"/>
                </a:lnTo>
                <a:lnTo>
                  <a:pt x="f23" y="f10"/>
                </a:lnTo>
                <a:close/>
                <a:moveTo>
                  <a:pt x="f6" y="f2"/>
                </a:moveTo>
                <a:lnTo>
                  <a:pt x="f19" y="f2"/>
                </a:lnTo>
                <a:lnTo>
                  <a:pt x="f19" y="f5"/>
                </a:lnTo>
                <a:lnTo>
                  <a:pt x="f6" y="f5"/>
                </a:lnTo>
                <a:lnTo>
                  <a:pt x="f6" y="f2"/>
                </a:lnTo>
                <a:close/>
                <a:moveTo>
                  <a:pt x="f6" y="f10"/>
                </a:moveTo>
                <a:lnTo>
                  <a:pt x="f19" y="f10"/>
                </a:lnTo>
                <a:lnTo>
                  <a:pt x="f19" y="f8"/>
                </a:lnTo>
                <a:lnTo>
                  <a:pt x="f6" y="f8"/>
                </a:lnTo>
                <a:lnTo>
                  <a:pt x="f6" y="f10"/>
                </a:lnTo>
                <a:close/>
              </a:path>
            </a:pathLst>
          </a:custGeom>
          <a:solidFill>
            <a:srgbClr val="A41A1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C6B2B7C-D4E5-BF89-018F-DFF2476F933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475731" y="645767"/>
            <a:ext cx="3078812" cy="1041840"/>
            <a:chOff x="4475731" y="645767"/>
            <a:chExt cx="3078812" cy="104184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AA7AF2CF-A7EE-23AC-CB70-428FB8F5524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730916" y="999695"/>
              <a:ext cx="823627" cy="3098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4597"/>
                <a:gd name="f4" fmla="val 468279"/>
                <a:gd name="f5" fmla="*/ f0 1 1244597"/>
                <a:gd name="f6" fmla="*/ f1 1 46827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244597"/>
                <a:gd name="f13" fmla="*/ f10 1 468279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244597" h="468279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2">
                <a:alphaModFix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AutoShape 6">
              <a:extLst>
                <a:ext uri="{FF2B5EF4-FFF2-40B4-BE49-F238E27FC236}">
                  <a16:creationId xmlns:a16="http://schemas.microsoft.com/office/drawing/2014/main" id="{10DCB425-2684-8F19-A7B7-9E79F4F5664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04535" y="1639491"/>
              <a:ext cx="1516294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5599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TextBox 7">
              <a:extLst>
                <a:ext uri="{FF2B5EF4-FFF2-40B4-BE49-F238E27FC236}">
                  <a16:creationId xmlns:a16="http://schemas.microsoft.com/office/drawing/2014/main" id="{CFF65625-1BC7-AB1E-8C68-7FEF6470AAA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475731" y="1577751"/>
              <a:ext cx="2062932" cy="10985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9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680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8:30AM - 3:30PM EST</a:t>
              </a:r>
            </a:p>
          </p:txBody>
        </p:sp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2B9057DA-914F-BA59-A2BE-92EDFAF44CC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60097" y="1380085"/>
              <a:ext cx="708897" cy="17639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45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39" b="0" i="0" u="none" strike="noStrike" kern="1200" cap="none" spc="0" baseline="0">
                  <a:solidFill>
                    <a:srgbClr val="FFFFFF"/>
                  </a:solidFill>
                  <a:uFillTx/>
                  <a:latin typeface="Prompt"/>
                </a:rPr>
                <a:t>December </a:t>
              </a:r>
            </a:p>
          </p:txBody>
        </p:sp>
        <p:sp>
          <p:nvSpPr>
            <p:cNvPr id="8" name="TextBox 9">
              <a:extLst>
                <a:ext uri="{FF2B5EF4-FFF2-40B4-BE49-F238E27FC236}">
                  <a16:creationId xmlns:a16="http://schemas.microsoft.com/office/drawing/2014/main" id="{8FE0F7B2-8CB3-3820-B175-12528FB583A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42175" y="645767"/>
              <a:ext cx="666963" cy="93887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788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629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15</a:t>
              </a:r>
            </a:p>
          </p:txBody>
        </p:sp>
        <p:sp>
          <p:nvSpPr>
            <p:cNvPr id="9" name="TextBox 10">
              <a:extLst>
                <a:ext uri="{FF2B5EF4-FFF2-40B4-BE49-F238E27FC236}">
                  <a16:creationId xmlns:a16="http://schemas.microsoft.com/office/drawing/2014/main" id="{67AAD58B-D764-F3FE-33F6-E4AF5090F74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66050" y="842317"/>
              <a:ext cx="1052986" cy="57421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484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3459" b="0" i="0" u="none" strike="noStrike" kern="1200" cap="none" spc="0" baseline="0">
                  <a:solidFill>
                    <a:srgbClr val="A41A1A"/>
                  </a:solidFill>
                  <a:uFillTx/>
                  <a:latin typeface="Prompt Bold"/>
                </a:rPr>
                <a:t>PDH</a:t>
              </a:r>
            </a:p>
          </p:txBody>
        </p:sp>
        <p:sp>
          <p:nvSpPr>
            <p:cNvPr id="10" name="TextBox 11">
              <a:extLst>
                <a:ext uri="{FF2B5EF4-FFF2-40B4-BE49-F238E27FC236}">
                  <a16:creationId xmlns:a16="http://schemas.microsoft.com/office/drawing/2014/main" id="{79F55EB2-D27D-7F6C-32F1-82D50B40D3E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74509" y="1286652"/>
              <a:ext cx="1456337" cy="30663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261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66" b="0" i="0" u="none" strike="noStrike" kern="1200" cap="none" spc="0" baseline="0">
                  <a:solidFill>
                    <a:srgbClr val="A41A1A"/>
                  </a:solidFill>
                  <a:uFillTx/>
                  <a:latin typeface="Prompt Bold"/>
                </a:rPr>
                <a:t>MARATHON</a:t>
              </a:r>
            </a:p>
          </p:txBody>
        </p:sp>
        <p:sp>
          <p:nvSpPr>
            <p:cNvPr id="11" name="TextBox 12">
              <a:extLst>
                <a:ext uri="{FF2B5EF4-FFF2-40B4-BE49-F238E27FC236}">
                  <a16:creationId xmlns:a16="http://schemas.microsoft.com/office/drawing/2014/main" id="{2AE44653-97A1-7EAC-24AC-828B3B3727E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16716" y="716350"/>
              <a:ext cx="317872" cy="17639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45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39" b="0" i="0" u="none" strike="noStrike" kern="1200" cap="none" spc="0" baseline="0">
                  <a:solidFill>
                    <a:srgbClr val="FFFFFF"/>
                  </a:solidFill>
                  <a:uFillTx/>
                  <a:latin typeface="Prompt"/>
                </a:rPr>
                <a:t>2023</a:t>
              </a:r>
            </a:p>
          </p:txBody>
        </p:sp>
        <p:sp>
          <p:nvSpPr>
            <p:cNvPr id="12" name="TextBox 13">
              <a:extLst>
                <a:ext uri="{FF2B5EF4-FFF2-40B4-BE49-F238E27FC236}">
                  <a16:creationId xmlns:a16="http://schemas.microsoft.com/office/drawing/2014/main" id="{AE94E4E0-4042-D097-A9D4-E662F49691B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66050" y="667841"/>
              <a:ext cx="699269" cy="31320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56" b="0" i="0" u="none" strike="noStrike" kern="1200" cap="none" spc="0" baseline="0">
                  <a:solidFill>
                    <a:srgbClr val="000000"/>
                  </a:solidFill>
                  <a:uFillTx/>
                  <a:latin typeface="Prompt Bold"/>
                </a:rPr>
                <a:t>HVAC</a:t>
              </a:r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AF630CB5-5E9D-53AA-5689-05A83BB11D4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116881" y="666890"/>
              <a:ext cx="510354" cy="22582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91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366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2023</a:t>
              </a:r>
            </a:p>
          </p:txBody>
        </p:sp>
      </p:grpSp>
      <p:sp>
        <p:nvSpPr>
          <p:cNvPr id="14" name="TextBox 15">
            <a:extLst>
              <a:ext uri="{FF2B5EF4-FFF2-40B4-BE49-F238E27FC236}">
                <a16:creationId xmlns:a16="http://schemas.microsoft.com/office/drawing/2014/main" id="{97551337-9179-FD3F-1A34-88DB8EA442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99869" y="2712302"/>
            <a:ext cx="5792257" cy="1756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3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17" b="0" i="0" u="none" strike="noStrike" kern="1200" cap="none" spc="199" baseline="0">
                <a:solidFill>
                  <a:srgbClr val="000000"/>
                </a:solidFill>
                <a:uFillTx/>
                <a:latin typeface="Prompt"/>
              </a:rPr>
              <a:t>This certificate is presented to </a:t>
            </a:r>
          </a:p>
        </p:txBody>
      </p:sp>
      <p:sp>
        <p:nvSpPr>
          <p:cNvPr id="15" name="AutoShape 16">
            <a:extLst>
              <a:ext uri="{FF2B5EF4-FFF2-40B4-BE49-F238E27FC236}">
                <a16:creationId xmlns:a16="http://schemas.microsoft.com/office/drawing/2014/main" id="{AE3E42D5-DA3E-34D2-DB5C-5AAE8F0CB3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V="1">
            <a:off x="3512219" y="4593799"/>
            <a:ext cx="1625007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A16D4695-4ED0-FC4C-7D9D-461C5D97C9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490383" y="4646166"/>
            <a:ext cx="1668679" cy="1237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16" b="0" i="0" u="none" strike="noStrike" kern="1200" cap="none" spc="0" baseline="0">
                <a:solidFill>
                  <a:srgbClr val="000000"/>
                </a:solidFill>
                <a:uFillTx/>
                <a:latin typeface="Prompt"/>
              </a:rPr>
              <a:t>DATE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AE5DF99F-C408-2494-B072-91179014EDCD}"/>
              </a:ext>
            </a:extLst>
          </p:cNvPr>
          <p:cNvSpPr txBox="1"/>
          <p:nvPr/>
        </p:nvSpPr>
        <p:spPr>
          <a:xfrm>
            <a:off x="1678156" y="1814047"/>
            <a:ext cx="8875056" cy="6941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70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93" b="0" i="0" u="none" strike="noStrike" kern="1200" cap="none" spc="0" baseline="0" dirty="0">
                <a:solidFill>
                  <a:srgbClr val="000000"/>
                </a:solidFill>
                <a:uFillTx/>
                <a:latin typeface="Prompt Medium"/>
              </a:rPr>
              <a:t>Understanding Air-Conditioning </a:t>
            </a:r>
          </a:p>
          <a:p>
            <a:pPr marL="0" marR="0" lvl="0" indent="0" algn="ctr" defTabSz="914400" rtl="0" fontAlgn="auto" hangingPunct="1">
              <a:lnSpc>
                <a:spcPts val="270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93" b="0" i="0" u="none" strike="noStrike" kern="1200" cap="none" spc="0" baseline="0" dirty="0">
                <a:solidFill>
                  <a:srgbClr val="000000"/>
                </a:solidFill>
                <a:uFillTx/>
                <a:latin typeface="Prompt Medium"/>
              </a:rPr>
              <a:t>and Heat Pump Ratings</a:t>
            </a:r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05F9FC3D-8D91-7853-6565-73CC8EDD7DC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981657" y="5368616"/>
            <a:ext cx="6228690" cy="972802"/>
            <a:chOff x="2981657" y="5368616"/>
            <a:chExt cx="6228690" cy="972802"/>
          </a:xfrm>
        </p:grpSpPr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F97793CC-AA19-2829-F411-86AC8B1601E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19631" y="5787063"/>
              <a:ext cx="554355" cy="5543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37692"/>
                <a:gd name="f4" fmla="*/ f0 1 837692"/>
                <a:gd name="f5" fmla="*/ f1 1 837692"/>
                <a:gd name="f6" fmla="val f2"/>
                <a:gd name="f7" fmla="val f3"/>
                <a:gd name="f8" fmla="+- f7 0 f6"/>
                <a:gd name="f9" fmla="*/ f8 1 837692"/>
                <a:gd name="f10" fmla="*/ f6 1 f9"/>
                <a:gd name="f11" fmla="*/ f7 1 f9"/>
                <a:gd name="f12" fmla="*/ f10 f4 1"/>
                <a:gd name="f13" fmla="*/ f11 f4 1"/>
                <a:gd name="f14" fmla="*/ f11 f5 1"/>
                <a:gd name="f15" fmla="*/ f10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" t="f15" r="f13" b="f14"/>
              <a:pathLst>
                <a:path w="837692" h="837692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4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116B0BBD-55E4-8084-EA2D-5889443C970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333298" y="5842449"/>
              <a:ext cx="1150132" cy="4435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37974"/>
                <a:gd name="f4" fmla="val 670310"/>
                <a:gd name="f5" fmla="val 670309"/>
                <a:gd name="f6" fmla="*/ f0 1 1737974"/>
                <a:gd name="f7" fmla="*/ f1 1 67031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737974"/>
                <a:gd name="f14" fmla="*/ f11 1 67031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737974" h="67031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5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AD3B9ED6-9A3B-BB8D-8CFC-C136A96E0F2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561877" y="5376635"/>
              <a:ext cx="912370" cy="3517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78689"/>
                <a:gd name="f4" fmla="val 531467"/>
                <a:gd name="f5" fmla="*/ f0 1 1378689"/>
                <a:gd name="f6" fmla="*/ f1 1 531467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378689"/>
                <a:gd name="f13" fmla="*/ f10 1 531467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378689" h="531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6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D584879D-937D-DA83-AFF8-1D004B6A17B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981657" y="5368616"/>
              <a:ext cx="1229173" cy="3677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7419"/>
                <a:gd name="f4" fmla="val 555703"/>
                <a:gd name="f5" fmla="*/ f0 1 1857419"/>
                <a:gd name="f6" fmla="*/ f1 1 55570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857419"/>
                <a:gd name="f13" fmla="*/ f10 1 555703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857419" h="555703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7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DA17889D-50F8-F5B4-7345-0734A656D6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599675" y="5394219"/>
              <a:ext cx="610672" cy="3165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22797"/>
                <a:gd name="f4" fmla="val 478330"/>
                <a:gd name="f5" fmla="val 478331"/>
                <a:gd name="f6" fmla="*/ f0 1 922797"/>
                <a:gd name="f7" fmla="*/ f1 1 47833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922797"/>
                <a:gd name="f14" fmla="*/ f11 1 47833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922797" h="47833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8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D1B0EF51-D8F7-2A63-7A8B-AA52FF1469E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978993" y="5394219"/>
              <a:ext cx="1269635" cy="3195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18562"/>
                <a:gd name="f4" fmla="val 482838"/>
                <a:gd name="f5" fmla="val 482839"/>
                <a:gd name="f6" fmla="*/ f0 1 1918562"/>
                <a:gd name="f7" fmla="*/ f1 1 482838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918562"/>
                <a:gd name="f14" fmla="*/ f11 1 482838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918562" h="482838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9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7D44C786-814F-925C-E5BF-BC6DEE1696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314986" y="5926372"/>
              <a:ext cx="880311" cy="28009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30252"/>
                <a:gd name="f4" fmla="val 423262"/>
                <a:gd name="f5" fmla="val 1330253"/>
                <a:gd name="f6" fmla="*/ f0 1 1330252"/>
                <a:gd name="f7" fmla="*/ f1 1 42326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330252"/>
                <a:gd name="f14" fmla="*/ f11 1 423262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30252" h="423262">
                  <a:moveTo>
                    <a:pt x="f2" y="f2"/>
                  </a:moveTo>
                  <a:lnTo>
                    <a:pt x="f5" y="f2"/>
                  </a:lnTo>
                  <a:lnTo>
                    <a:pt x="f5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0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F32227DD-A6CA-030E-50B8-55554F04B2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812456" y="5368616"/>
              <a:ext cx="816833" cy="3876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34320"/>
                <a:gd name="f4" fmla="val 585741"/>
                <a:gd name="f5" fmla="val 1234319"/>
                <a:gd name="f6" fmla="*/ f0 1 1234320"/>
                <a:gd name="f7" fmla="*/ f1 1 585741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34320"/>
                <a:gd name="f14" fmla="*/ f11 1 585741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34320" h="585741">
                  <a:moveTo>
                    <a:pt x="f2" y="f2"/>
                  </a:moveTo>
                  <a:lnTo>
                    <a:pt x="f5" y="f2"/>
                  </a:lnTo>
                  <a:lnTo>
                    <a:pt x="f5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1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17A33395-6A1D-C0D8-0449-69807DD8961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220873" y="5887785"/>
              <a:ext cx="938421" cy="3572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8058"/>
                <a:gd name="f4" fmla="val 539890"/>
                <a:gd name="f5" fmla="val 539891"/>
                <a:gd name="f6" fmla="*/ f0 1 1418058"/>
                <a:gd name="f7" fmla="*/ f1 1 5398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418058"/>
                <a:gd name="f14" fmla="*/ f11 1 53989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418058" h="53989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2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068F2D4D-7E4D-1C82-E06A-F682D5FEF0A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26828" y="5842449"/>
              <a:ext cx="732233" cy="4216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6482"/>
                <a:gd name="f4" fmla="val 637223"/>
                <a:gd name="f5" fmla="*/ f0 1 1106482"/>
                <a:gd name="f6" fmla="*/ f1 1 63722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06482"/>
                <a:gd name="f13" fmla="*/ f10 1 637223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06482" h="637223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3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8A40F0C-4CDB-0680-2E0B-A059BF6761F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24106" y="5813416"/>
              <a:ext cx="834764" cy="4507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1425"/>
                <a:gd name="f4" fmla="val 681089"/>
                <a:gd name="f5" fmla="*/ f0 1 1261425"/>
                <a:gd name="f6" fmla="*/ f1 1 68108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261425"/>
                <a:gd name="f13" fmla="*/ f10 1 681089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261425" h="681089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4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0" name="Freeform 31">
            <a:extLst>
              <a:ext uri="{FF2B5EF4-FFF2-40B4-BE49-F238E27FC236}">
                <a16:creationId xmlns:a16="http://schemas.microsoft.com/office/drawing/2014/main" id="{3E68CDB7-289C-677D-3F1D-4AD03E48EB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10463" y="0"/>
            <a:ext cx="1911333" cy="2668530"/>
          </a:xfrm>
          <a:custGeom>
            <a:avLst/>
            <a:gdLst>
              <a:gd name="f0" fmla="val w"/>
              <a:gd name="f1" fmla="val h"/>
              <a:gd name="f2" fmla="val 0"/>
              <a:gd name="f3" fmla="val 2166180"/>
              <a:gd name="f4" fmla="val 3024334"/>
              <a:gd name="f5" fmla="val 2166179"/>
              <a:gd name="f6" fmla="*/ f0 1 2166180"/>
              <a:gd name="f7" fmla="*/ f1 1 3024334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2166180"/>
              <a:gd name="f14" fmla="*/ f11 1 3024334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2166180" h="3024334">
                <a:moveTo>
                  <a:pt x="f2" y="f2"/>
                </a:moveTo>
                <a:lnTo>
                  <a:pt x="f5" y="f2"/>
                </a:lnTo>
                <a:lnTo>
                  <a:pt x="f5" y="f4"/>
                </a:lnTo>
                <a:lnTo>
                  <a:pt x="f2" y="f4"/>
                </a:lnTo>
                <a:lnTo>
                  <a:pt x="f2" y="f2"/>
                </a:lnTo>
                <a:close/>
              </a:path>
            </a:pathLst>
          </a:custGeom>
          <a:blipFill>
            <a:blip r:embed="rId15">
              <a:alphaModFix/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id="{728F318B-57ED-CA95-9D48-40B1B7283C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 flipV="1">
            <a:off x="1512262" y="4219635"/>
            <a:ext cx="1889726" cy="2638364"/>
          </a:xfrm>
          <a:custGeom>
            <a:avLst/>
            <a:gdLst>
              <a:gd name="f0" fmla="val w"/>
              <a:gd name="f1" fmla="val h"/>
              <a:gd name="f2" fmla="val 0"/>
              <a:gd name="f3" fmla="val 2141694"/>
              <a:gd name="f4" fmla="val 2990149"/>
              <a:gd name="f5" fmla="*/ f0 1 2141694"/>
              <a:gd name="f6" fmla="*/ f1 1 2990149"/>
              <a:gd name="f7" fmla="val f2"/>
              <a:gd name="f8" fmla="val f3"/>
              <a:gd name="f9" fmla="val f4"/>
              <a:gd name="f10" fmla="+- f9 0 f7"/>
              <a:gd name="f11" fmla="+- f8 0 f7"/>
              <a:gd name="f12" fmla="*/ f11 1 2141694"/>
              <a:gd name="f13" fmla="*/ f10 1 2990149"/>
              <a:gd name="f14" fmla="*/ f7 1 f12"/>
              <a:gd name="f15" fmla="*/ f8 1 f12"/>
              <a:gd name="f16" fmla="*/ f7 1 f13"/>
              <a:gd name="f17" fmla="*/ f9 1 f13"/>
              <a:gd name="f18" fmla="*/ f14 f5 1"/>
              <a:gd name="f19" fmla="*/ f15 f5 1"/>
              <a:gd name="f20" fmla="*/ f17 f6 1"/>
              <a:gd name="f21" fmla="*/ f16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41694" h="2990149">
                <a:moveTo>
                  <a:pt x="f3" y="f4"/>
                </a:moveTo>
                <a:lnTo>
                  <a:pt x="f2" y="f4"/>
                </a:lnTo>
                <a:lnTo>
                  <a:pt x="f2" y="f2"/>
                </a:lnTo>
                <a:lnTo>
                  <a:pt x="f3" y="f2"/>
                </a:lnTo>
                <a:lnTo>
                  <a:pt x="f3" y="f4"/>
                </a:lnTo>
                <a:close/>
              </a:path>
            </a:pathLst>
          </a:custGeom>
          <a:blipFill>
            <a:blip r:embed="rId17">
              <a:alphaModFix/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TextBox 33">
            <a:extLst>
              <a:ext uri="{FF2B5EF4-FFF2-40B4-BE49-F238E27FC236}">
                <a16:creationId xmlns:a16="http://schemas.microsoft.com/office/drawing/2014/main" id="{AA7EC75E-A97F-8D76-55EA-91E55D16A1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11965" y="3569113"/>
            <a:ext cx="6968075" cy="7073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for attending and completion of PDH training with Insight Partners.</a:t>
            </a:r>
          </a:p>
          <a:p>
            <a:pPr marL="0" marR="0" lvl="0" indent="0" algn="ctr" defTabSz="914400" rtl="0" fontAlgn="auto" hangingPunct="1">
              <a:lnSpc>
                <a:spcPts val="69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2" b="0" i="0" u="none" strike="noStrike" kern="1200" cap="none" spc="63" baseline="0" dirty="0">
              <a:solidFill>
                <a:srgbClr val="000000"/>
              </a:solidFill>
              <a:uFillTx/>
              <a:latin typeface="Prompt"/>
            </a:endParaRPr>
          </a:p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Insight Partners provides heating, ventilation, and air conditioning (HVAC) products and engineering services to commercial and industrial building contractors, </a:t>
            </a:r>
          </a:p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architect-design firms, and business owners.</a:t>
            </a:r>
          </a:p>
        </p:txBody>
      </p:sp>
      <p:grpSp>
        <p:nvGrpSpPr>
          <p:cNvPr id="33" name="Group 34">
            <a:extLst>
              <a:ext uri="{FF2B5EF4-FFF2-40B4-BE49-F238E27FC236}">
                <a16:creationId xmlns:a16="http://schemas.microsoft.com/office/drawing/2014/main" id="{87698547-2CB9-51DA-4CB6-334836ADFB4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621344" y="4363772"/>
            <a:ext cx="2958696" cy="410163"/>
            <a:chOff x="6621344" y="4363772"/>
            <a:chExt cx="2958696" cy="410163"/>
          </a:xfrm>
        </p:grpSpPr>
        <p:sp>
          <p:nvSpPr>
            <p:cNvPr id="34" name="AutoShape 35">
              <a:extLst>
                <a:ext uri="{FF2B5EF4-FFF2-40B4-BE49-F238E27FC236}">
                  <a16:creationId xmlns:a16="http://schemas.microsoft.com/office/drawing/2014/main" id="{EBD98353-6141-60CB-822E-C25D320603A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V="1">
              <a:off x="7230563" y="4604781"/>
              <a:ext cx="1740258" cy="126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5" name="TextBox 36">
              <a:extLst>
                <a:ext uri="{FF2B5EF4-FFF2-40B4-BE49-F238E27FC236}">
                  <a16:creationId xmlns:a16="http://schemas.microsoft.com/office/drawing/2014/main" id="{82AFB942-2F63-F352-AD06-6F841E22237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294214" y="4658346"/>
              <a:ext cx="1612955" cy="11558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716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SIGNATURE</a:t>
              </a:r>
            </a:p>
          </p:txBody>
        </p:sp>
        <p:sp>
          <p:nvSpPr>
            <p:cNvPr id="36" name="TextBox 37">
              <a:extLst>
                <a:ext uri="{FF2B5EF4-FFF2-40B4-BE49-F238E27FC236}">
                  <a16:creationId xmlns:a16="http://schemas.microsoft.com/office/drawing/2014/main" id="{475DCF01-AA9B-747A-4EAC-0278CB2C459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621344" y="4363772"/>
              <a:ext cx="2958696" cy="2250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69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0" i="0" u="none" strike="noStrike" kern="1200" cap="none" spc="59" baseline="0" dirty="0">
                  <a:solidFill>
                    <a:srgbClr val="000000"/>
                  </a:solidFill>
                  <a:uFillTx/>
                  <a:latin typeface="Fave Script Bold Pro" pitchFamily="2" charset="0"/>
                </a:rPr>
                <a:t>Mark W. Fly, P.E.</a:t>
              </a:r>
            </a:p>
          </p:txBody>
        </p:sp>
      </p:grpSp>
      <p:sp>
        <p:nvSpPr>
          <p:cNvPr id="37" name="TextBox 38">
            <a:extLst>
              <a:ext uri="{FF2B5EF4-FFF2-40B4-BE49-F238E27FC236}">
                <a16:creationId xmlns:a16="http://schemas.microsoft.com/office/drawing/2014/main" id="{2BE8FF58-3A9A-A0FF-6E9B-F97572CE0620}"/>
              </a:ext>
            </a:extLst>
          </p:cNvPr>
          <p:cNvSpPr txBox="1"/>
          <p:nvPr/>
        </p:nvSpPr>
        <p:spPr>
          <a:xfrm>
            <a:off x="1658474" y="2947403"/>
            <a:ext cx="8875056" cy="5006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85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64" b="0" i="0" u="none" strike="noStrike" kern="1200" cap="none" spc="0" baseline="0">
                <a:solidFill>
                  <a:srgbClr val="000000"/>
                </a:solidFill>
                <a:uFillTx/>
                <a:latin typeface="Prompt Medium"/>
              </a:rPr>
              <a:t>Name name</a:t>
            </a:r>
          </a:p>
        </p:txBody>
      </p:sp>
      <p:grpSp>
        <p:nvGrpSpPr>
          <p:cNvPr id="38" name="Group 39">
            <a:extLst>
              <a:ext uri="{FF2B5EF4-FFF2-40B4-BE49-F238E27FC236}">
                <a16:creationId xmlns:a16="http://schemas.microsoft.com/office/drawing/2014/main" id="{C1871B99-2704-060D-9A28-A35E0FC4ED3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490383" y="4826889"/>
            <a:ext cx="1965832" cy="415009"/>
            <a:chOff x="3490383" y="4826889"/>
            <a:chExt cx="1965832" cy="415009"/>
          </a:xfrm>
        </p:grpSpPr>
        <p:sp>
          <p:nvSpPr>
            <p:cNvPr id="39" name="AutoShape 40">
              <a:extLst>
                <a:ext uri="{FF2B5EF4-FFF2-40B4-BE49-F238E27FC236}">
                  <a16:creationId xmlns:a16="http://schemas.microsoft.com/office/drawing/2014/main" id="{091FE92D-3E12-4A82-98E1-190A9A5217C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V="1">
              <a:off x="3490429" y="5077809"/>
              <a:ext cx="396410" cy="42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2A9F24EE-AAF1-CAB0-FCDF-069DE0468EC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956508" y="5032949"/>
              <a:ext cx="1499707" cy="20894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84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706" b="0" i="0" u="none" strike="noStrike" kern="1200" cap="none" spc="29" baseline="0">
                  <a:solidFill>
                    <a:srgbClr val="000000"/>
                  </a:solidFill>
                  <a:uFillTx/>
                  <a:latin typeface="Prompt"/>
                </a:rPr>
                <a:t>Professional Development </a:t>
              </a:r>
            </a:p>
            <a:p>
              <a:pPr marL="0" marR="0" lvl="0" indent="0" algn="l" defTabSz="914400" rtl="0" fontAlgn="auto" hangingPunct="1">
                <a:lnSpc>
                  <a:spcPts val="84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706" b="0" i="0" u="none" strike="noStrike" kern="1200" cap="none" spc="29" baseline="0">
                  <a:solidFill>
                    <a:srgbClr val="000000"/>
                  </a:solidFill>
                  <a:uFillTx/>
                  <a:latin typeface="Prompt"/>
                </a:rPr>
                <a:t>Hours Awarded</a:t>
              </a:r>
            </a:p>
          </p:txBody>
        </p:sp>
        <p:sp>
          <p:nvSpPr>
            <p:cNvPr id="41" name="TextBox 42">
              <a:extLst>
                <a:ext uri="{FF2B5EF4-FFF2-40B4-BE49-F238E27FC236}">
                  <a16:creationId xmlns:a16="http://schemas.microsoft.com/office/drawing/2014/main" id="{B962CDE8-9B45-69FC-D7C5-AFAA54EC10F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490383" y="4826889"/>
              <a:ext cx="396492" cy="21641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69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11" b="0" i="0" u="none" strike="noStrike" kern="1200" cap="none" spc="59" baseline="0">
                  <a:solidFill>
                    <a:srgbClr val="000000"/>
                  </a:solidFill>
                  <a:uFillTx/>
                  <a:latin typeface="Garamond"/>
                </a:rPr>
                <a:t>1</a:t>
              </a:r>
            </a:p>
          </p:txBody>
        </p:sp>
      </p:grpSp>
      <p:sp>
        <p:nvSpPr>
          <p:cNvPr id="42" name="TextBox 44">
            <a:extLst>
              <a:ext uri="{FF2B5EF4-FFF2-40B4-BE49-F238E27FC236}">
                <a16:creationId xmlns:a16="http://schemas.microsoft.com/office/drawing/2014/main" id="{296897EF-D407-05E2-B010-DD5DF82136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314603" y="4301865"/>
            <a:ext cx="2020238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12.15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Fave Script Bold Pro</vt:lpstr>
      <vt:lpstr>Garamond</vt:lpstr>
      <vt:lpstr>Prompt</vt:lpstr>
      <vt:lpstr>Prompt Bold</vt:lpstr>
      <vt:lpstr>Prompt Medium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Sanders</dc:creator>
  <cp:lastModifiedBy>Courtney Sanders</cp:lastModifiedBy>
  <cp:revision>2</cp:revision>
  <dcterms:created xsi:type="dcterms:W3CDTF">2023-12-06T17:06:37Z</dcterms:created>
  <dcterms:modified xsi:type="dcterms:W3CDTF">2023-12-06T18:38:38Z</dcterms:modified>
</cp:coreProperties>
</file>